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84"/>
  </p:notesMasterIdLst>
  <p:sldIdLst>
    <p:sldId id="508" r:id="rId2"/>
    <p:sldId id="509" r:id="rId3"/>
    <p:sldId id="427" r:id="rId4"/>
    <p:sldId id="428" r:id="rId5"/>
    <p:sldId id="429" r:id="rId6"/>
    <p:sldId id="430" r:id="rId7"/>
    <p:sldId id="432" r:id="rId8"/>
    <p:sldId id="434" r:id="rId9"/>
    <p:sldId id="435" r:id="rId10"/>
    <p:sldId id="433" r:id="rId11"/>
    <p:sldId id="436" r:id="rId12"/>
    <p:sldId id="437" r:id="rId13"/>
    <p:sldId id="438" r:id="rId14"/>
    <p:sldId id="439" r:id="rId15"/>
    <p:sldId id="440" r:id="rId16"/>
    <p:sldId id="441" r:id="rId17"/>
    <p:sldId id="442" r:id="rId18"/>
    <p:sldId id="443" r:id="rId19"/>
    <p:sldId id="445" r:id="rId20"/>
    <p:sldId id="510" r:id="rId21"/>
    <p:sldId id="446" r:id="rId22"/>
    <p:sldId id="447" r:id="rId23"/>
    <p:sldId id="448" r:id="rId24"/>
    <p:sldId id="449" r:id="rId25"/>
    <p:sldId id="450" r:id="rId26"/>
    <p:sldId id="451" r:id="rId27"/>
    <p:sldId id="452" r:id="rId28"/>
    <p:sldId id="453" r:id="rId29"/>
    <p:sldId id="454" r:id="rId30"/>
    <p:sldId id="455" r:id="rId31"/>
    <p:sldId id="456" r:id="rId32"/>
    <p:sldId id="457" r:id="rId33"/>
    <p:sldId id="458" r:id="rId34"/>
    <p:sldId id="459" r:id="rId35"/>
    <p:sldId id="505" r:id="rId36"/>
    <p:sldId id="461" r:id="rId37"/>
    <p:sldId id="462" r:id="rId38"/>
    <p:sldId id="463" r:id="rId39"/>
    <p:sldId id="464" r:id="rId40"/>
    <p:sldId id="465" r:id="rId41"/>
    <p:sldId id="466" r:id="rId42"/>
    <p:sldId id="467" r:id="rId43"/>
    <p:sldId id="468" r:id="rId44"/>
    <p:sldId id="469" r:id="rId45"/>
    <p:sldId id="470" r:id="rId46"/>
    <p:sldId id="471" r:id="rId47"/>
    <p:sldId id="472" r:id="rId48"/>
    <p:sldId id="473" r:id="rId49"/>
    <p:sldId id="474" r:id="rId50"/>
    <p:sldId id="475" r:id="rId51"/>
    <p:sldId id="476" r:id="rId52"/>
    <p:sldId id="477" r:id="rId53"/>
    <p:sldId id="478" r:id="rId54"/>
    <p:sldId id="479" r:id="rId55"/>
    <p:sldId id="480" r:id="rId56"/>
    <p:sldId id="481" r:id="rId57"/>
    <p:sldId id="482" r:id="rId58"/>
    <p:sldId id="483" r:id="rId59"/>
    <p:sldId id="484" r:id="rId60"/>
    <p:sldId id="485" r:id="rId61"/>
    <p:sldId id="486" r:id="rId62"/>
    <p:sldId id="487" r:id="rId63"/>
    <p:sldId id="488" r:id="rId64"/>
    <p:sldId id="489" r:id="rId65"/>
    <p:sldId id="490" r:id="rId66"/>
    <p:sldId id="491" r:id="rId67"/>
    <p:sldId id="492" r:id="rId68"/>
    <p:sldId id="493" r:id="rId69"/>
    <p:sldId id="494" r:id="rId70"/>
    <p:sldId id="495" r:id="rId71"/>
    <p:sldId id="496" r:id="rId72"/>
    <p:sldId id="497" r:id="rId73"/>
    <p:sldId id="498" r:id="rId74"/>
    <p:sldId id="499" r:id="rId75"/>
    <p:sldId id="500" r:id="rId76"/>
    <p:sldId id="511" r:id="rId77"/>
    <p:sldId id="501" r:id="rId78"/>
    <p:sldId id="502" r:id="rId79"/>
    <p:sldId id="503" r:id="rId80"/>
    <p:sldId id="507" r:id="rId81"/>
    <p:sldId id="504" r:id="rId82"/>
    <p:sldId id="506" r:id="rId8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5" autoAdjust="0"/>
    <p:restoredTop sz="91877" autoAdjust="0"/>
  </p:normalViewPr>
  <p:slideViewPr>
    <p:cSldViewPr>
      <p:cViewPr varScale="1">
        <p:scale>
          <a:sx n="120" d="100"/>
          <a:sy n="120" d="100"/>
        </p:scale>
        <p:origin x="2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-30726"/>
    </p:cViewPr>
  </p:sorter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" Type="http://schemas.openxmlformats.org/officeDocument/2006/relationships/slide" Target="slides/slid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" Type="http://schemas.openxmlformats.org/officeDocument/2006/relationships/slide" Target="slides/slide2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" Type="http://schemas.openxmlformats.org/officeDocument/2006/relationships/slide" Target="slides/slide3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" Type="http://schemas.openxmlformats.org/officeDocument/2006/relationships/slide" Target="slides/slide4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" Type="http://schemas.openxmlformats.org/officeDocument/2006/relationships/slide" Target="slides/slide5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" Type="http://schemas.openxmlformats.org/officeDocument/2006/relationships/slide" Target="slides/slide6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" Type="http://schemas.openxmlformats.org/officeDocument/2006/relationships/slide" Target="slides/slide7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11/14/23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altLang="zh-CN" sz="1200" dirty="0">
                <a:solidFill>
                  <a:srgbClr val="000000"/>
                </a:solidFill>
                <a:latin typeface="Arial"/>
                <a:cs typeface="+mn-cs"/>
              </a:rPr>
              <a:t>Adapted from the slides by Douglas Wilhelm Harder of U Waterloo (https://ece.uwaterloo.ca/~dwharder/aads/Lecture_materials/)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altLang="zh-CN" sz="1200" dirty="0">
                <a:solidFill>
                  <a:srgbClr val="000000"/>
                </a:solidFill>
                <a:latin typeface="Arial"/>
                <a:cs typeface="+mn-cs"/>
              </a:rPr>
              <a:t>May also contain</a:t>
            </a:r>
            <a:r>
              <a:rPr lang="en-CA" altLang="zh-CN" sz="1200" baseline="0" dirty="0">
                <a:solidFill>
                  <a:srgbClr val="000000"/>
                </a:solidFill>
                <a:latin typeface="Arial"/>
                <a:cs typeface="+mn-cs"/>
              </a:rPr>
              <a:t> material from the s</a:t>
            </a:r>
            <a:r>
              <a:rPr lang="en-US" altLang="zh-CN" dirty="0" err="1"/>
              <a:t>lides</a:t>
            </a:r>
            <a:r>
              <a:rPr lang="en-US" altLang="zh-CN" dirty="0"/>
              <a:t> at https://courses.cs.washington.edu/courses/cse326/03wi/326lecturesb.shtml (by Dan </a:t>
            </a:r>
            <a:r>
              <a:rPr lang="en-US" altLang="zh-CN" dirty="0" err="1"/>
              <a:t>Suciu</a:t>
            </a:r>
            <a:r>
              <a:rPr lang="en-US" altLang="zh-CN" dirty="0"/>
              <a:t> of U Washington)</a:t>
            </a:r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914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FAF755F-178C-4AD8-92B2-4DF3656599C2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14505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85B267-07B3-45C3-AA8C-3ACB33BB9EFB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7734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49CB85-D301-450B-8BFF-F1D3BCE66B08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6651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483FFD-915B-4E64-8ACA-FB4F8A3E5D09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4576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7BDDEC4-5882-4B9F-8ACF-628C03FD9891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453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2BA488-AE46-4268-AD0A-3AA448FB6F8B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9274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en-US" altLang="en-US" sz="12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altLang="en-US" sz="12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altLang="en-US" sz="1200" dirty="0">
                <a:latin typeface="Consolas" pitchFamily="49" charset="0"/>
                <a:cs typeface="Consolas" pitchFamily="49" charset="0"/>
              </a:rPr>
              <a:t> Type&gt;</a:t>
            </a:r>
          </a:p>
          <a:p>
            <a:pPr>
              <a:buFontTx/>
              <a:buNone/>
            </a:pPr>
            <a:r>
              <a:rPr lang="en-US" altLang="en-US" sz="1200" dirty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altLang="en-US" sz="12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2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altLang="en-US" sz="12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64C7BC-C25B-4986-8643-2DFF65DDE083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84222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en-CA" altLang="en-US" sz="1200" dirty="0">
                <a:latin typeface="Consolas" pitchFamily="49" charset="0"/>
                <a:cs typeface="Consolas" pitchFamily="49" charset="0"/>
              </a:rPr>
              <a:t> void clear();</a:t>
            </a:r>
          </a:p>
          <a:p>
            <a:pPr>
              <a:buFontTx/>
              <a:buNone/>
            </a:pPr>
            <a:r>
              <a:rPr lang="en-CA" altLang="en-US" sz="1200" dirty="0">
                <a:latin typeface="Consolas" pitchFamily="49" charset="0"/>
                <a:cs typeface="Consolas" pitchFamily="49" charset="0"/>
              </a:rPr>
              <a:t>        friend class </a:t>
            </a:r>
            <a:r>
              <a:rPr lang="en-CA" altLang="en-US" sz="12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CA" altLang="en-US" sz="1200" dirty="0">
                <a:latin typeface="Consolas" pitchFamily="49" charset="0"/>
                <a:cs typeface="Consolas" pitchFamily="49" charset="0"/>
              </a:rPr>
              <a:t>&lt;Type&gt;;</a:t>
            </a:r>
          </a:p>
          <a:p>
            <a:endParaRPr lang="en-CA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34A299-FC80-4BAF-ABA4-588F33B58925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7588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84D2CEA-7170-4019-B370-9190F3CD92FF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0045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08CDDC-FE12-4C8A-99AF-4FD7A3EABADC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032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 Data Type Sorted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BF7B1FF-DFE5-4B27-8E0E-F1DDF2FB76BC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007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E62220-CA9D-48B4-96A7-BEDD5BA4B6AB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94635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6DAE19-0005-441E-8469-6DB1D9E3E371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5067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BE866900-7BF5-4D6D-8FB6-A0E1C5DEB9EC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22</a:t>
            </a:fld>
            <a:endParaRPr lang="en-CA" sz="120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276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1B201C-1DB4-4DAA-85C8-9EC21DA1EF77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62559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A497EC36-024C-4DC5-A44F-4B026684E4CE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24</a:t>
            </a:fld>
            <a:endParaRPr lang="en-CA" sz="120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20154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A5DDA4-48BC-4F85-B565-CB6C120A602D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15762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3DB258C-6502-431B-B28B-A4A74F977666}" type="slidenum">
              <a:rPr lang="en-CA" smtClean="0"/>
              <a:pPr>
                <a:defRPr/>
              </a:pPr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5789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892B07-B8DD-4EA7-953B-472A5F65C077}" type="slidenum">
              <a:rPr lang="en-CA" smtClean="0"/>
              <a:pPr>
                <a:defRPr/>
              </a:pPr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4059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7BE337-6C8C-402D-8984-FCE0B4DA8AB7}" type="slidenum">
              <a:rPr lang="en-CA" smtClean="0"/>
              <a:pPr>
                <a:defRPr/>
              </a:pPr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61857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40A26E-0879-4B3C-8CE9-2D22A774073A}" type="slidenum">
              <a:rPr lang="en-CA" smtClean="0"/>
              <a:pPr>
                <a:defRPr/>
              </a:pPr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6722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A43C5E-B456-4780-B9AB-9264C1BA0B1B}" type="slidenum">
              <a:rPr lang="en-CA" smtClean="0"/>
              <a:pPr>
                <a:defRPr/>
              </a:pPr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46934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955BB1-C3A0-45AC-9640-EBF41632713D}" type="slidenum">
              <a:rPr lang="en-CA" smtClean="0"/>
              <a:pPr>
                <a:defRPr/>
              </a:pPr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82854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EAF58A-EDEE-4848-B3C4-26C3A3399EE7}" type="slidenum">
              <a:rPr lang="en-CA" smtClean="0"/>
              <a:pPr>
                <a:defRPr/>
              </a:pPr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8096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04D9AFF-F386-40B1-8D5B-3CF20C82525E}" type="slidenum">
              <a:rPr lang="en-CA" smtClean="0"/>
              <a:pPr>
                <a:defRPr/>
              </a:pPr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24312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5D26E2D-BF67-47CE-B8A7-CC0AA68DEA28}" type="slidenum">
              <a:rPr lang="en-CA" smtClean="0"/>
              <a:pPr>
                <a:defRPr/>
              </a:pPr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98968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DFFB9D-3275-41F5-BD09-6EC8714A7E25}" type="slidenum">
              <a:rPr lang="en-CA" smtClean="0"/>
              <a:pPr>
                <a:defRPr/>
              </a:pPr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15723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376B7C6-F3E5-4866-8002-B11F60104BEA}" type="slidenum">
              <a:rPr lang="en-CA" smtClean="0"/>
              <a:pPr>
                <a:defRPr/>
              </a:pPr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68849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60CC3EA-A3AE-49D8-8033-174C33159D09}" type="slidenum">
              <a:rPr lang="en-CA" smtClean="0"/>
              <a:pPr>
                <a:defRPr/>
              </a:pPr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98199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5BBD69F-8515-493A-B64B-465D76453357}" type="slidenum">
              <a:rPr lang="en-CA" smtClean="0"/>
              <a:pPr>
                <a:defRPr/>
              </a:pPr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25018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A45850-F2F3-444A-891F-4264C96383B7}" type="slidenum">
              <a:rPr lang="en-CA" smtClean="0"/>
              <a:pPr>
                <a:defRPr/>
              </a:pPr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4968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4C620FA-D063-433D-BB79-28C5624F0174}" type="slidenum">
              <a:rPr lang="en-CA" smtClean="0"/>
              <a:pPr>
                <a:defRPr/>
              </a:pPr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1927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5A09B32-5272-4F61-B8F2-7BE5C610FDC4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33756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69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E49A1D-27ED-48EC-AF46-3DB53ADD2205}" type="slidenum">
              <a:rPr lang="en-CA" smtClean="0"/>
              <a:pPr>
                <a:defRPr/>
              </a:pPr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81811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80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A3F6F2-F2CD-48DC-A15E-25C434B2A61F}" type="slidenum">
              <a:rPr lang="en-CA" smtClean="0"/>
              <a:pPr>
                <a:defRPr/>
              </a:pPr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79010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90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B13C335-71C1-42AD-BA99-5D6C61A222AA}" type="slidenum">
              <a:rPr lang="en-CA" smtClean="0"/>
              <a:pPr>
                <a:defRPr/>
              </a:pPr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83668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00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1CA06E6-E848-4644-AFB2-0AD440AD521C}" type="slidenum">
              <a:rPr lang="en-CA" smtClean="0"/>
              <a:pPr>
                <a:defRPr/>
              </a:pPr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69110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049613-01B5-412C-B7E5-30CDE5995F08}" type="slidenum">
              <a:rPr lang="en-CA" smtClean="0"/>
              <a:pPr>
                <a:defRPr/>
              </a:pPr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73580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550578-BD3A-4643-90BA-035CA7BAC484}" type="slidenum">
              <a:rPr lang="en-CA" smtClean="0"/>
              <a:pPr>
                <a:defRPr/>
              </a:pPr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70211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CF2B7C9-47FF-4D04-9FC2-7CBCBF13E3D5}" type="slidenum">
              <a:rPr lang="en-CA" smtClean="0"/>
              <a:pPr>
                <a:defRPr/>
              </a:pPr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25082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4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07CD5D-9F22-486B-B16D-58954477DA5C}" type="slidenum">
              <a:rPr lang="en-CA" smtClean="0"/>
              <a:pPr>
                <a:defRPr/>
              </a:pPr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73655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5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465E6D7-7891-4054-B0D3-432786208B90}" type="slidenum">
              <a:rPr lang="en-CA" smtClean="0"/>
              <a:pPr>
                <a:defRPr/>
              </a:pPr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46571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6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52C33CF-0786-4D92-9169-BC718C9B698C}" type="slidenum">
              <a:rPr lang="en-CA" smtClean="0"/>
              <a:pPr>
                <a:defRPr/>
              </a:pPr>
              <a:t>49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9998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482E26-CB2F-44DA-A105-19F241EB5C50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372663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7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5C61F9-7A62-4600-9D9A-7018DE573001}" type="slidenum">
              <a:rPr lang="en-CA" smtClean="0"/>
              <a:pPr>
                <a:defRPr/>
              </a:pPr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73346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8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5665121-7EAE-4FE1-953A-8B8B46A5C8E3}" type="slidenum">
              <a:rPr lang="en-CA" smtClean="0"/>
              <a:pPr>
                <a:defRPr/>
              </a:pPr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09980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CC2943-D204-4672-A214-2A2B464FEB67}" type="slidenum">
              <a:rPr lang="en-CA" smtClean="0"/>
              <a:pPr>
                <a:defRPr/>
              </a:pPr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561008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86C09D-F725-4E2F-BD6A-F81D23FA66AB}" type="slidenum">
              <a:rPr lang="en-CA" smtClean="0"/>
              <a:pPr>
                <a:defRPr/>
              </a:pPr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88069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3479FE-BC12-4A70-B8F6-8CF4D1EEBA11}" type="slidenum">
              <a:rPr lang="en-CA" smtClean="0"/>
              <a:pPr>
                <a:defRPr/>
              </a:pPr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053781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2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FD1630-13A2-4396-B070-58F034F48D85}" type="slidenum">
              <a:rPr lang="en-CA" smtClean="0"/>
              <a:pPr>
                <a:defRPr/>
              </a:pPr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701619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16887BA-D848-4B88-9144-9050D7FA59A9}" type="slidenum">
              <a:rPr lang="en-CA" smtClean="0"/>
              <a:pPr>
                <a:defRPr/>
              </a:pPr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339523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4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1948B6-07B8-455D-8E19-08A163BBACA2}" type="slidenum">
              <a:rPr lang="en-CA" smtClean="0"/>
              <a:pPr>
                <a:defRPr/>
              </a:pPr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399731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5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049BE0-9D18-4AA9-BF06-6F0C53FBFB47}" type="slidenum">
              <a:rPr lang="en-CA" smtClean="0"/>
              <a:pPr>
                <a:defRPr/>
              </a:pPr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86504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6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D13970-691F-4EF5-AB92-CD727A3DCA0B}" type="slidenum">
              <a:rPr lang="en-CA" smtClean="0"/>
              <a:pPr>
                <a:defRPr/>
              </a:pPr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7451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78FFE5-910D-46EC-8A3E-588692D47A95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343865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32DAFBE-7CD2-4155-A09A-4D9BE26DB862}" type="slidenum">
              <a:rPr lang="en-CA" smtClean="0"/>
              <a:pPr>
                <a:defRPr/>
              </a:pPr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635275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6A096ED-3E34-4B5F-BC3F-5E28B6B68F70}" type="slidenum">
              <a:rPr lang="en-CA" smtClean="0"/>
              <a:pPr>
                <a:defRPr/>
              </a:pPr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088199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9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A60DEF-7440-4846-AF82-8C0FF557B834}" type="slidenum">
              <a:rPr lang="en-CA" smtClean="0"/>
              <a:pPr>
                <a:defRPr/>
              </a:pPr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459229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0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FB0399-0260-4633-A2D7-8468717AE131}" type="slidenum">
              <a:rPr lang="en-CA" smtClean="0"/>
              <a:pPr>
                <a:defRPr/>
              </a:pPr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65202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1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034DE88-DCD1-47E8-9EA6-4B65C60B9BE0}" type="slidenum">
              <a:rPr lang="en-CA" smtClean="0"/>
              <a:pPr>
                <a:defRPr/>
              </a:pPr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173148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2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B71012-9C50-4C49-8F66-52EFD3228158}" type="slidenum">
              <a:rPr lang="en-CA" smtClean="0"/>
              <a:pPr>
                <a:defRPr/>
              </a:pPr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535582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AFB7A6-85FD-46D4-8930-F39FF60220E0}" type="slidenum">
              <a:rPr lang="en-CA" smtClean="0"/>
              <a:pPr>
                <a:defRPr/>
              </a:pPr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3762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4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8FA6C7-3125-45F0-B2AD-552665514314}" type="slidenum">
              <a:rPr lang="en-CA" smtClean="0"/>
              <a:pPr>
                <a:defRPr/>
              </a:pPr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678579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5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64C7C3-01C2-4579-BF6C-495A581854E6}" type="slidenum">
              <a:rPr lang="en-CA" smtClean="0"/>
              <a:pPr>
                <a:defRPr/>
              </a:pPr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261006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6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D94A86-F4FD-4365-930B-1B577BEB128B}" type="slidenum">
              <a:rPr lang="en-CA" smtClean="0"/>
              <a:pPr>
                <a:defRPr/>
              </a:pPr>
              <a:t>69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6654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50C5508-F092-42C0-9759-78C2C21BE395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770595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7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0A985B7-1B0F-47DD-87FA-8CDC57865C6B}" type="slidenum">
              <a:rPr lang="en-CA" smtClean="0"/>
              <a:pPr>
                <a:defRPr/>
              </a:pPr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013941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8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6D649C-46C7-4362-9B0D-9DFDB6988E75}" type="slidenum">
              <a:rPr lang="en-CA" smtClean="0"/>
              <a:pPr>
                <a:defRPr/>
              </a:pPr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058847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9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35A14F-17A2-4054-AF63-5BF1F292658B}" type="slidenum">
              <a:rPr lang="en-CA" smtClean="0"/>
              <a:pPr>
                <a:defRPr/>
              </a:pPr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277240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0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F74817-AA5C-413A-8283-9835C2140690}" type="slidenum">
              <a:rPr lang="en-CA" smtClean="0"/>
              <a:pPr>
                <a:defRPr/>
              </a:pPr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92658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1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9C776B-7553-46CE-9020-8916BD670FB2}" type="slidenum">
              <a:rPr lang="en-CA" smtClean="0"/>
              <a:pPr>
                <a:defRPr/>
              </a:pPr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466602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2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A02DAC6-2B9A-4EE3-98B9-14DCBA155F2C}" type="slidenum">
              <a:rPr lang="en-CA" smtClean="0"/>
              <a:pPr>
                <a:defRPr/>
              </a:pPr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966816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025D01C-C7DD-4976-B63D-C10A087B6DD5}" type="slidenum">
              <a:rPr lang="en-CA" smtClean="0"/>
              <a:pPr>
                <a:defRPr/>
              </a:pPr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931327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4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EACCBC-0684-467B-BFB9-693BE5BED7D7}" type="slidenum">
              <a:rPr lang="en-CA" smtClean="0"/>
              <a:pPr>
                <a:defRPr/>
              </a:pPr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476098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AD172E-6879-4CCF-B40D-BB091166B090}" type="slidenum">
              <a:rPr lang="en-CA" smtClean="0"/>
              <a:pPr>
                <a:defRPr/>
              </a:pPr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448680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AD172E-6879-4CCF-B40D-BB091166B090}" type="slidenum">
              <a:rPr lang="en-CA" smtClean="0"/>
              <a:pPr>
                <a:defRPr/>
              </a:pPr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6747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BD4C4B-EDFB-4FA6-A43E-BA85D60304E7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050637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6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7EBE751-A6C5-4609-B712-EE1D0AF1EC3A}" type="slidenum">
              <a:rPr lang="en-CA" smtClean="0"/>
              <a:pPr>
                <a:defRPr/>
              </a:pPr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70591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AD172E-6879-4CCF-B40D-BB091166B090}" type="slidenum">
              <a:rPr lang="en-CA" smtClean="0"/>
              <a:pPr>
                <a:defRPr/>
              </a:pPr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722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D7311A-2268-47DC-9010-55774799B239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876630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4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4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44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4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4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4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4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44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44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4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4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44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4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44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Relationship Id="rId4" Type="http://schemas.openxmlformats.org/officeDocument/2006/relationships/image" Target="../media/image4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4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4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Relationship Id="rId4" Type="http://schemas.openxmlformats.org/officeDocument/2006/relationships/image" Target="../media/image4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Relationship Id="rId4" Type="http://schemas.openxmlformats.org/officeDocument/2006/relationships/image" Target="../media/image44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Relationship Id="rId4" Type="http://schemas.openxmlformats.org/officeDocument/2006/relationships/image" Target="../media/image44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Relationship Id="rId4" Type="http://schemas.openxmlformats.org/officeDocument/2006/relationships/image" Target="../media/image44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Relationship Id="rId4" Type="http://schemas.openxmlformats.org/officeDocument/2006/relationships/image" Target="../media/image44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4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4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9.png"/><Relationship Id="rId4" Type="http://schemas.openxmlformats.org/officeDocument/2006/relationships/image" Target="../media/image44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png"/><Relationship Id="rId4" Type="http://schemas.openxmlformats.org/officeDocument/2006/relationships/image" Target="../media/image4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4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1.png"/><Relationship Id="rId4" Type="http://schemas.openxmlformats.org/officeDocument/2006/relationships/image" Target="../media/image44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2.png"/><Relationship Id="rId4" Type="http://schemas.openxmlformats.org/officeDocument/2006/relationships/image" Target="../media/image44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Relationship Id="rId4" Type="http://schemas.openxmlformats.org/officeDocument/2006/relationships/image" Target="../media/image44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4.png"/><Relationship Id="rId4" Type="http://schemas.openxmlformats.org/officeDocument/2006/relationships/image" Target="../media/image44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5.png"/><Relationship Id="rId4" Type="http://schemas.openxmlformats.org/officeDocument/2006/relationships/image" Target="../media/image44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6.png"/><Relationship Id="rId4" Type="http://schemas.openxmlformats.org/officeDocument/2006/relationships/image" Target="../media/image44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7.png"/><Relationship Id="rId4" Type="http://schemas.openxmlformats.org/officeDocument/2006/relationships/image" Target="../media/image44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8.png"/><Relationship Id="rId4" Type="http://schemas.openxmlformats.org/officeDocument/2006/relationships/image" Target="../media/image44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9.png"/><Relationship Id="rId4" Type="http://schemas.openxmlformats.org/officeDocument/2006/relationships/image" Target="../media/image44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0.png"/><Relationship Id="rId4" Type="http://schemas.openxmlformats.org/officeDocument/2006/relationships/image" Target="../media/image4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4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1.png"/><Relationship Id="rId4" Type="http://schemas.openxmlformats.org/officeDocument/2006/relationships/image" Target="../media/image44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2.png"/><Relationship Id="rId4" Type="http://schemas.openxmlformats.org/officeDocument/2006/relationships/image" Target="../media/image44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3.png"/><Relationship Id="rId4" Type="http://schemas.openxmlformats.org/officeDocument/2006/relationships/image" Target="../media/image44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4.png"/><Relationship Id="rId4" Type="http://schemas.openxmlformats.org/officeDocument/2006/relationships/image" Target="../media/image44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5.png"/><Relationship Id="rId4" Type="http://schemas.openxmlformats.org/officeDocument/2006/relationships/image" Target="../media/image44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6.png"/><Relationship Id="rId4" Type="http://schemas.openxmlformats.org/officeDocument/2006/relationships/image" Target="../media/image44.png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7.png"/><Relationship Id="rId4" Type="http://schemas.openxmlformats.org/officeDocument/2006/relationships/image" Target="../media/image44.png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8.png"/><Relationship Id="rId4" Type="http://schemas.openxmlformats.org/officeDocument/2006/relationships/image" Target="../media/image44.png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9.png"/><Relationship Id="rId4" Type="http://schemas.openxmlformats.org/officeDocument/2006/relationships/image" Target="../media/image44.png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4.png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4.png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4.png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8.png"/><Relationship Id="rId4" Type="http://schemas.openxmlformats.org/officeDocument/2006/relationships/image" Target="../media/image44.png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44.png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44.png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44.png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44.png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44.png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44.png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4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44.png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44.png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44.png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42.png"/><Relationship Id="rId4" Type="http://schemas.openxmlformats.org/officeDocument/2006/relationships/image" Target="../media/image44.png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39.png"/><Relationship Id="rId4" Type="http://schemas.openxmlformats.org/officeDocument/2006/relationships/image" Target="../media/image44.png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39.png"/><Relationship Id="rId4" Type="http://schemas.openxmlformats.org/officeDocument/2006/relationships/image" Target="../media/image44.png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44.png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4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4.png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44.png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44.png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4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>
            <a:norm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400" dirty="0"/>
              <a:t>CS101 Data Structures</a:t>
            </a:r>
          </a:p>
        </p:txBody>
      </p:sp>
      <p:sp>
        <p:nvSpPr>
          <p:cNvPr id="7" name="Subtitle 1"/>
          <p:cNvSpPr txBox="1">
            <a:spLocks/>
          </p:cNvSpPr>
          <p:nvPr/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 altLang="zh-CN" dirty="0"/>
              <a:t>Binary Search Trees</a:t>
            </a:r>
            <a:endParaRPr lang="en-US" altLang="zh-CN" dirty="0">
              <a:solidFill>
                <a:prstClr val="black"/>
              </a:solidFill>
            </a:endParaRPr>
          </a:p>
          <a:p>
            <a:pPr marL="0" indent="0" algn="ctr" eaLnBrk="1" hangingPunct="1">
              <a:buFont typeface="Arial" charset="0"/>
              <a:buNone/>
            </a:pPr>
            <a:r>
              <a:rPr lang="en-US" altLang="zh-CN" dirty="0">
                <a:solidFill>
                  <a:prstClr val="black"/>
                </a:solidFill>
              </a:rPr>
              <a:t>Textbook </a:t>
            </a:r>
            <a:r>
              <a:rPr lang="en-US" altLang="zh-CN" dirty="0" err="1">
                <a:solidFill>
                  <a:prstClr val="black"/>
                </a:solidFill>
              </a:rPr>
              <a:t>Ch</a:t>
            </a:r>
            <a:r>
              <a:rPr lang="en-US" altLang="zh-CN" dirty="0">
                <a:solidFill>
                  <a:prstClr val="black"/>
                </a:solidFill>
              </a:rPr>
              <a:t> 12</a:t>
            </a:r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8" name="Picture 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712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Search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To search an object: examine the root node and if we have not found what we are looking for: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If the object is less than what is stored in the root node, continue searching in the left sub-tree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Otherwise, continue searching the right sub-tree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Time complexity:</a:t>
            </a:r>
          </a:p>
          <a:p>
            <a:pPr lvl="1"/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11268" name="Picture 1126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5" descr="C:\Users\dwharder\Desktop\variants - Cop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00200"/>
            <a:ext cx="4000500" cy="465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Worst case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/>
          </a:bodyPr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Unfortunately, it is possible to construct </a:t>
            </a:r>
            <a:r>
              <a:rPr lang="en-US" altLang="en-US" i="1" dirty="0">
                <a:latin typeface="Arial" charset="0"/>
                <a:cs typeface="Arial" charset="0"/>
              </a:rPr>
              <a:t>degenerate</a:t>
            </a:r>
            <a:r>
              <a:rPr lang="en-US" altLang="en-US" dirty="0">
                <a:latin typeface="Arial" charset="0"/>
                <a:cs typeface="Arial" charset="0"/>
              </a:rPr>
              <a:t> binary search trees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This is equivalent to a linked list, </a:t>
            </a:r>
            <a:r>
              <a:rPr lang="en-US" altLang="en-US" i="1" dirty="0">
                <a:latin typeface="Arial" charset="0"/>
                <a:cs typeface="Arial" charset="0"/>
              </a:rPr>
              <a:t>i</a:t>
            </a:r>
            <a:r>
              <a:rPr lang="en-US" altLang="en-US" dirty="0">
                <a:latin typeface="Arial" charset="0"/>
                <a:cs typeface="Arial" charset="0"/>
              </a:rPr>
              <a:t>.</a:t>
            </a:r>
            <a:r>
              <a:rPr lang="en-US" altLang="en-US" i="1" dirty="0">
                <a:latin typeface="Arial" charset="0"/>
                <a:cs typeface="Arial" charset="0"/>
              </a:rPr>
              <a:t>e</a:t>
            </a:r>
            <a:r>
              <a:rPr lang="en-US" altLang="en-US" dirty="0">
                <a:latin typeface="Arial" charset="0"/>
                <a:cs typeface="Arial" charset="0"/>
              </a:rPr>
              <a:t>., </a:t>
            </a:r>
            <a:r>
              <a:rPr lang="en-US" altLang="en-US" b="1" dirty="0">
                <a:latin typeface="Times New Roman" pitchFamily="18" charset="0"/>
                <a:cs typeface="Arial" charset="0"/>
              </a:rPr>
              <a:t>O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Arial" charset="0"/>
              </a:rPr>
              <a:t>n</a:t>
            </a:r>
            <a:r>
              <a:rPr lang="en-US" altLang="en-US" dirty="0">
                <a:latin typeface="Times New Roman" pitchFamily="18" charset="0"/>
                <a:cs typeface="Arial" charset="0"/>
              </a:rPr>
              <a:t>)</a:t>
            </a:r>
          </a:p>
        </p:txBody>
      </p:sp>
      <p:pic>
        <p:nvPicPr>
          <p:cNvPr id="14341" name="Picture 1434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66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Examples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All these binary search trees store the same data</a:t>
            </a:r>
          </a:p>
        </p:txBody>
      </p:sp>
      <p:pic>
        <p:nvPicPr>
          <p:cNvPr id="15364" name="Picture 5" descr="C:\Users\dwharder\Desktop\variant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2085975"/>
            <a:ext cx="78009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1536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068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Duplicate Elements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will assume that in any binary tree, we are not storing duplicate elements unless otherwise stated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In reality, it is seldom the case where duplicate elements in a container must be stored as separate entities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You can always consider duplicate elements with modifications to the algorithms we will cover</a:t>
            </a:r>
          </a:p>
        </p:txBody>
      </p:sp>
      <p:pic>
        <p:nvPicPr>
          <p:cNvPr id="16388" name="Picture 1638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7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will look at an implementation of a binary search tree in the same spirit as we did with our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Single_list</a:t>
            </a:r>
            <a:r>
              <a:rPr lang="en-US" altLang="en-US" dirty="0">
                <a:latin typeface="Arial" charset="0"/>
                <a:cs typeface="Arial" charset="0"/>
              </a:rPr>
              <a:t> class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We will have a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Binary_search_nodes</a:t>
            </a:r>
            <a:r>
              <a:rPr lang="en-US" altLang="en-US" dirty="0">
                <a:latin typeface="Arial" charset="0"/>
                <a:cs typeface="Arial" charset="0"/>
              </a:rPr>
              <a:t> class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dirty="0">
                <a:latin typeface="Arial" charset="0"/>
                <a:cs typeface="Arial" charset="0"/>
              </a:rPr>
              <a:t> class will store a pointer to the root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will use templates, however, we will require that the class overrides the comparison operators</a:t>
            </a:r>
          </a:p>
        </p:txBody>
      </p:sp>
      <p:pic>
        <p:nvPicPr>
          <p:cNvPr id="17412" name="Picture 1741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66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Any class which uses this binary-search-tree class must therefore implement:</a:t>
            </a:r>
          </a:p>
          <a:p>
            <a:pPr>
              <a:buFontTx/>
              <a:buNone/>
            </a:pPr>
            <a:endParaRPr lang="en-US" altLang="en-US" sz="1200" b="1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>
                <a:latin typeface="Consolas" pitchFamily="49" charset="0"/>
                <a:cs typeface="Arial" charset="0"/>
              </a:rPr>
              <a:t>		bool operator&lt;=( Type const &amp;, Type const &amp; );</a:t>
            </a:r>
          </a:p>
          <a:p>
            <a:pPr>
              <a:buFontTx/>
              <a:buNone/>
            </a:pPr>
            <a:r>
              <a:rPr lang="en-US" altLang="en-US" sz="1800">
                <a:latin typeface="Consolas" pitchFamily="49" charset="0"/>
                <a:cs typeface="Arial" charset="0"/>
              </a:rPr>
              <a:t>		bool operator&lt; ( Type const &amp;, Type const &amp; );</a:t>
            </a:r>
          </a:p>
          <a:p>
            <a:pPr>
              <a:buFontTx/>
              <a:buNone/>
            </a:pPr>
            <a:r>
              <a:rPr lang="en-US" altLang="en-US" sz="1800">
                <a:latin typeface="Consolas" pitchFamily="49" charset="0"/>
                <a:cs typeface="Arial" charset="0"/>
              </a:rPr>
              <a:t>		bool operator==( Type const &amp;, Type const &amp; );</a:t>
            </a:r>
          </a:p>
          <a:p>
            <a:pPr>
              <a:buFont typeface="Arial" charset="0"/>
              <a:buNone/>
            </a:pPr>
            <a:endParaRPr lang="en-US" altLang="en-US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That is, we are allowed to compare two instances of this class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Examples: </a:t>
            </a:r>
            <a:r>
              <a:rPr lang="en-US" altLang="en-US" sz="2000">
                <a:latin typeface="Consolas" pitchFamily="49" charset="0"/>
                <a:cs typeface="Arial" charset="0"/>
              </a:rPr>
              <a:t>int</a:t>
            </a:r>
            <a:r>
              <a:rPr lang="en-US" altLang="en-US">
                <a:latin typeface="Arial" charset="0"/>
                <a:cs typeface="Arial" charset="0"/>
              </a:rPr>
              <a:t> and </a:t>
            </a:r>
            <a:r>
              <a:rPr lang="en-US" altLang="en-US" sz="2000">
                <a:latin typeface="Consolas" pitchFamily="49" charset="0"/>
                <a:cs typeface="Arial" charset="0"/>
              </a:rPr>
              <a:t>double</a:t>
            </a:r>
            <a:endParaRPr lang="en-US" altLang="en-US" sz="2400">
              <a:latin typeface="Consolas" pitchFamily="49" charset="0"/>
              <a:cs typeface="Arial" charset="0"/>
            </a:endParaRPr>
          </a:p>
        </p:txBody>
      </p:sp>
      <p:pic>
        <p:nvPicPr>
          <p:cNvPr id="18436" name="Picture 1843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6792"/>
            <a:ext cx="8229600" cy="4525963"/>
          </a:xfrm>
        </p:spPr>
        <p:txBody>
          <a:bodyPr>
            <a:noAutofit/>
          </a:bodyPr>
          <a:lstStyle/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#include "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Binary_node.h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"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: </a:t>
            </a:r>
            <a:r>
              <a:rPr lang="en-US" alt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altLang="en-US" sz="16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&lt;Type&gt;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using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&lt;Type&gt;::element;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using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left_tree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using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right_tree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public: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( Type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&amp; );</a:t>
            </a:r>
          </a:p>
          <a:p>
            <a:pPr>
              <a:buFontTx/>
              <a:buNone/>
            </a:pPr>
            <a:endParaRPr lang="en-CA" altLang="en-US" sz="16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*left()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*right()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;</a:t>
            </a: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9460" name="Picture 19459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74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       Type front()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       Type back()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find( Type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&amp; )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CA" altLang="en-US" sz="15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       bool insert( Type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&amp; );</a:t>
            </a:r>
          </a:p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       bool erase( Type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&amp;, </a:t>
            </a:r>
            <a:r>
              <a:rPr lang="en-CA" altLang="en-US" sz="15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 *&amp; );</a:t>
            </a:r>
          </a:p>
          <a:p>
            <a:pPr>
              <a:buFontTx/>
              <a:buNone/>
            </a:pPr>
            <a:r>
              <a:rPr lang="en-CA" altLang="en-US" sz="1500" dirty="0">
                <a:latin typeface="Consolas" pitchFamily="49" charset="0"/>
                <a:cs typeface="Consolas" pitchFamily="49" charset="0"/>
              </a:rPr>
              <a:t>};</a:t>
            </a:r>
            <a:endParaRPr lang="en-US" altLang="en-US" sz="15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0484" name="Picture 2048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682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Constructor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The constructor simply calls the constructor of the base class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Recall that it sets both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left_tree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and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right_tree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to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nullptr</a:t>
            </a:r>
            <a:endParaRPr lang="en-US" altLang="en-US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It assumes that this is a new leaf node</a:t>
            </a:r>
          </a:p>
          <a:p>
            <a:pPr>
              <a:buFontTx/>
              <a:buNone/>
            </a:pPr>
            <a:endParaRPr lang="en-US" altLang="en-US" sz="12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	t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emplate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&lt;typename Type&gt;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( Type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):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CA" altLang="en-US" sz="16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Binary_node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&lt;Type&gt;( </a:t>
            </a:r>
            <a:r>
              <a:rPr lang="en-CA" altLang="en-US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) {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       // Just calls the constructor of the base class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1508" name="Picture 2150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12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Inherited Member Functions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35975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 member functions</a:t>
            </a:r>
          </a:p>
          <a:p>
            <a:pPr lvl="1">
              <a:buNone/>
            </a:pPr>
            <a:r>
              <a:rPr lang="en-US" altLang="en-US" dirty="0">
                <a:latin typeface="Consolas" pitchFamily="49" charset="0"/>
                <a:cs typeface="Arial" charset="0"/>
              </a:rPr>
              <a:t>			</a:t>
            </a:r>
            <a:r>
              <a:rPr lang="en-US" altLang="en-US" dirty="0">
                <a:latin typeface="Consolas" pitchFamily="49" charset="0"/>
                <a:cs typeface="Consolas" pitchFamily="49" charset="0"/>
              </a:rPr>
              <a:t>Type retrieve() </a:t>
            </a:r>
            <a:r>
              <a:rPr lang="en-US" altLang="en-US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dirty="0">
                <a:latin typeface="Consolas" pitchFamily="49" charset="0"/>
                <a:cs typeface="Consolas" pitchFamily="49" charset="0"/>
              </a:rPr>
              <a:t>;</a:t>
            </a: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 lvl="1">
              <a:buFont typeface="Arial" charset="0"/>
              <a:buNone/>
            </a:pPr>
            <a:r>
              <a:rPr lang="en-US" altLang="en-US" dirty="0">
                <a:latin typeface="Consolas" pitchFamily="49" charset="0"/>
                <a:cs typeface="Arial" charset="0"/>
              </a:rPr>
              <a:t>			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bool</a:t>
            </a:r>
            <a:r>
              <a:rPr lang="en-US" altLang="en-US" dirty="0">
                <a:latin typeface="Consolas" pitchFamily="49" charset="0"/>
                <a:cs typeface="Arial" charset="0"/>
              </a:rPr>
              <a:t>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is_leaf</a:t>
            </a:r>
            <a:r>
              <a:rPr lang="en-US" altLang="en-US" dirty="0">
                <a:latin typeface="Consolas" pitchFamily="49" charset="0"/>
                <a:cs typeface="Arial" charset="0"/>
              </a:rPr>
              <a:t>()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const</a:t>
            </a:r>
            <a:endParaRPr lang="en-US" altLang="en-US" dirty="0">
              <a:latin typeface="Consolas" pitchFamily="49" charset="0"/>
              <a:cs typeface="Arial" charset="0"/>
            </a:endParaRPr>
          </a:p>
          <a:p>
            <a:pPr lvl="1">
              <a:buFont typeface="Arial" charset="0"/>
              <a:buNone/>
            </a:pPr>
            <a:r>
              <a:rPr lang="en-US" altLang="en-US" dirty="0">
                <a:latin typeface="Consolas" pitchFamily="49" charset="0"/>
                <a:cs typeface="Arial" charset="0"/>
              </a:rPr>
              <a:t>			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int</a:t>
            </a:r>
            <a:r>
              <a:rPr lang="en-US" altLang="en-US" dirty="0">
                <a:latin typeface="Consolas" pitchFamily="49" charset="0"/>
                <a:cs typeface="Arial" charset="0"/>
              </a:rPr>
              <a:t> size()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const</a:t>
            </a:r>
            <a:endParaRPr lang="en-US" altLang="en-US" dirty="0">
              <a:latin typeface="Consolas" pitchFamily="49" charset="0"/>
              <a:cs typeface="Arial" charset="0"/>
            </a:endParaRPr>
          </a:p>
          <a:p>
            <a:pPr lvl="1">
              <a:buFont typeface="Arial" charset="0"/>
              <a:buNone/>
            </a:pPr>
            <a:r>
              <a:rPr lang="en-US" altLang="en-US" dirty="0">
                <a:latin typeface="Consolas" pitchFamily="49" charset="0"/>
                <a:cs typeface="Arial" charset="0"/>
              </a:rPr>
              <a:t>			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int</a:t>
            </a:r>
            <a:r>
              <a:rPr lang="en-US" altLang="en-US" dirty="0">
                <a:latin typeface="Consolas" pitchFamily="49" charset="0"/>
                <a:cs typeface="Arial" charset="0"/>
              </a:rPr>
              <a:t> height()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const</a:t>
            </a:r>
            <a:endParaRPr lang="en-US" altLang="en-US" dirty="0">
              <a:latin typeface="Consolas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are inherited from the base class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Binary_node</a:t>
            </a:r>
            <a:endParaRPr lang="en-US" altLang="en-US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altLang="en-US" sz="1200" b="1" dirty="0">
              <a:latin typeface="Courier New" pitchFamily="49" charset="0"/>
              <a:cs typeface="Arial" charset="0"/>
            </a:endParaRPr>
          </a:p>
        </p:txBody>
      </p:sp>
      <p:pic>
        <p:nvPicPr>
          <p:cNvPr id="23556" name="Picture 2355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002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Sorted list ADT</a:t>
            </a:r>
          </a:p>
          <a:p>
            <a:r>
              <a:rPr lang="en-US" altLang="zh-CN" dirty="0"/>
              <a:t>Binary search 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Definition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Implementation</a:t>
            </a:r>
          </a:p>
          <a:p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Arial" charset="0"/>
                <a:cs typeface="Arial" charset="0"/>
              </a:rPr>
              <a:t>AVL tree</a:t>
            </a:r>
          </a:p>
          <a:p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Arial" charset="0"/>
                <a:cs typeface="Arial" charset="0"/>
              </a:rPr>
              <a:t>Red-black tree</a:t>
            </a:r>
          </a:p>
          <a:p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Arial" charset="0"/>
                <a:cs typeface="Arial" charset="0"/>
              </a:rPr>
              <a:t>More.</a:t>
            </a:r>
          </a:p>
        </p:txBody>
      </p:sp>
      <p:pic>
        <p:nvPicPr>
          <p:cNvPr id="4" name="Picture 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81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Consolas" pitchFamily="49" charset="0"/>
                <a:cs typeface="Consolas" pitchFamily="49" charset="0"/>
              </a:rPr>
              <a:t>left(), right()</a:t>
            </a:r>
            <a:endParaRPr lang="en-US" altLang="en-US" dirty="0">
              <a:latin typeface="Arial" charset="0"/>
              <a:cs typeface="Arial" charset="0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The base class returns a pointer to a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, we must recast them as </a:t>
            </a:r>
            <a:r>
              <a:rPr lang="en-US" altLang="en-US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:</a:t>
            </a:r>
          </a:p>
          <a:p>
            <a:pPr>
              <a:buFont typeface="Arial" charset="0"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 typeface="Arial" charset="0"/>
              <a:buNone/>
            </a:pP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 *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&lt;Type&gt;::left()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reinterpret_cast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*&gt;(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&lt;Type&gt;::left() );</a:t>
            </a: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1">
              <a:buFont typeface="Arial" charset="0"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 typeface="Arial" charset="0"/>
              <a:buNone/>
            </a:pP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 *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&lt;Type&gt;::right()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reinterpret_cast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*&gt;(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&lt;Type&gt;::right() );</a:t>
            </a:r>
          </a:p>
          <a:p>
            <a:pPr lvl="1">
              <a:buFont typeface="Arial" charset="0"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1">
              <a:buFont typeface="Arial" charset="0"/>
              <a:buNone/>
            </a:pPr>
            <a:endParaRPr lang="en-US" alt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22532" name="Picture 2253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0" name="Picture 6" descr="C:\Users\dwharder\Desktop\d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212976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Finding the Minimum Object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template &lt;typename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Type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&lt;Type&gt;::front() const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    return (  left() ==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 ? retrieve() : left()-&gt;front();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}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run time </a:t>
            </a:r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24581" name="Picture 2458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67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6" name="Picture 5" descr="C:\Users\dwharder\Desktop\kv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12976"/>
            <a:ext cx="8783637" cy="224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Finding the Maximum Object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600" dirty="0">
                <a:latin typeface="Arial" charset="0"/>
                <a:cs typeface="Arial" charset="0"/>
              </a:rPr>
              <a:t>	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Type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&lt;Type&gt;::back() const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    return ( right() ==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 ? retrieve() : right()-&gt;back();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}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extreme values are not necessarily leaf nodes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</p:txBody>
      </p:sp>
      <p:sp>
        <p:nvSpPr>
          <p:cNvPr id="25604" name="Picture 7" descr="C:\Users\dwharder\Desktop\d2.png"/>
          <p:cNvSpPr>
            <a:spLocks noChangeAspect="1" noChangeArrowheads="1"/>
          </p:cNvSpPr>
          <p:nvPr/>
        </p:nvSpPr>
        <p:spPr bwMode="auto">
          <a:xfrm>
            <a:off x="180975" y="3484563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CA" altLang="en-US" sz="1800"/>
          </a:p>
        </p:txBody>
      </p:sp>
      <p:pic>
        <p:nvPicPr>
          <p:cNvPr id="25607" name="Picture 25606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55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8" descr="C:\Users\dwharder\Desktop\d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4437063"/>
            <a:ext cx="6962775" cy="176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Picture 7" descr="C:\Users\dwharder\Desktop\d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2565400"/>
            <a:ext cx="6962775" cy="176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Find</a:t>
            </a:r>
          </a:p>
        </p:txBody>
      </p:sp>
      <p:sp>
        <p:nvSpPr>
          <p:cNvPr id="2662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To determine membership, traverse the tree based on the linear relationship: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If a node containing the value is found, </a:t>
            </a:r>
            <a:r>
              <a:rPr lang="en-US" altLang="en-US" i="1" dirty="0">
                <a:latin typeface="Arial" charset="0"/>
                <a:cs typeface="Arial" charset="0"/>
              </a:rPr>
              <a:t>e</a:t>
            </a:r>
            <a:r>
              <a:rPr lang="en-US" altLang="en-US" dirty="0">
                <a:latin typeface="Arial" charset="0"/>
                <a:cs typeface="Arial" charset="0"/>
              </a:rPr>
              <a:t>.</a:t>
            </a:r>
            <a:r>
              <a:rPr lang="en-US" altLang="en-US" i="1" dirty="0">
                <a:latin typeface="Arial" charset="0"/>
                <a:cs typeface="Arial" charset="0"/>
              </a:rPr>
              <a:t>g</a:t>
            </a:r>
            <a:r>
              <a:rPr lang="en-US" altLang="en-US" dirty="0">
                <a:latin typeface="Arial" charset="0"/>
                <a:cs typeface="Arial" charset="0"/>
              </a:rPr>
              <a:t>., 81, return true</a:t>
            </a:r>
          </a:p>
          <a:p>
            <a:pPr lvl="1"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 lvl="1"/>
            <a:endParaRPr lang="en-US" altLang="en-US" i="1" dirty="0">
              <a:latin typeface="Arial" charset="0"/>
              <a:cs typeface="Arial" charset="0"/>
            </a:endParaRPr>
          </a:p>
          <a:p>
            <a:pPr lvl="1">
              <a:buFont typeface="Arial" charset="0"/>
              <a:buNone/>
            </a:pPr>
            <a:endParaRPr lang="en-US" altLang="en-US" i="1" dirty="0">
              <a:latin typeface="Arial" charset="0"/>
              <a:cs typeface="Arial" charset="0"/>
            </a:endParaRPr>
          </a:p>
          <a:p>
            <a:pPr lvl="1"/>
            <a:endParaRPr lang="en-US" altLang="en-US" sz="1100" i="1" dirty="0">
              <a:latin typeface="Arial" charset="0"/>
              <a:cs typeface="Arial" charset="0"/>
            </a:endParaRPr>
          </a:p>
          <a:p>
            <a:pPr lvl="1"/>
            <a:endParaRPr lang="en-US" altLang="en-US" dirty="0">
              <a:latin typeface="Arial" charset="0"/>
              <a:cs typeface="Arial" charset="0"/>
            </a:endParaRP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If an empty node is reached, </a:t>
            </a:r>
            <a:r>
              <a:rPr lang="en-US" altLang="en-US" i="1" dirty="0">
                <a:latin typeface="Arial" charset="0"/>
                <a:cs typeface="Arial" charset="0"/>
              </a:rPr>
              <a:t>e</a:t>
            </a:r>
            <a:r>
              <a:rPr lang="en-US" altLang="en-US" dirty="0">
                <a:latin typeface="Arial" charset="0"/>
                <a:cs typeface="Arial" charset="0"/>
              </a:rPr>
              <a:t>.</a:t>
            </a:r>
            <a:r>
              <a:rPr lang="en-US" altLang="en-US" i="1" dirty="0">
                <a:latin typeface="Arial" charset="0"/>
                <a:cs typeface="Arial" charset="0"/>
              </a:rPr>
              <a:t>g</a:t>
            </a:r>
            <a:r>
              <a:rPr lang="en-US" altLang="en-US" dirty="0">
                <a:latin typeface="Arial" charset="0"/>
                <a:cs typeface="Arial" charset="0"/>
              </a:rPr>
              <a:t>., 36, the object is not in the tree:</a:t>
            </a:r>
          </a:p>
        </p:txBody>
      </p:sp>
      <p:pic>
        <p:nvPicPr>
          <p:cNvPr id="26630" name="Picture 26629" descr="tem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5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Find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0200"/>
            <a:ext cx="8507413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The implementation is similar to </a:t>
            </a:r>
            <a:r>
              <a:rPr lang="en-US" altLang="en-US" dirty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front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and </a:t>
            </a:r>
            <a:r>
              <a:rPr lang="en-US" altLang="en-US" dirty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back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:</a:t>
            </a:r>
            <a:endParaRPr lang="en-US" altLang="en-US" sz="16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template &lt;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bool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&lt;Type&gt;::find( Type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&amp;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    if ( retrieve() ==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        return true;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    }</a:t>
            </a:r>
          </a:p>
          <a:p>
            <a:pPr>
              <a:buFontTx/>
              <a:buNone/>
            </a:pPr>
            <a:endParaRPr lang="en-CA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Arial" charset="0"/>
              </a:rPr>
              <a:t>	    if( </a:t>
            </a:r>
            <a:r>
              <a:rPr lang="en-CA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CA" altLang="en-US" sz="1600" dirty="0">
                <a:latin typeface="Consolas" pitchFamily="49" charset="0"/>
                <a:cs typeface="Arial" charset="0"/>
              </a:rPr>
              <a:t> &lt; retrieve() )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Arial" charset="0"/>
              </a:rPr>
              <a:t>	        return left()==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? false : </a:t>
            </a:r>
            <a:r>
              <a:rPr lang="en-CA" altLang="en-US" sz="1600" dirty="0">
                <a:latin typeface="Consolas" pitchFamily="49" charset="0"/>
                <a:cs typeface="Arial" charset="0"/>
              </a:rPr>
              <a:t>left()-&gt;find( </a:t>
            </a:r>
            <a:r>
              <a:rPr lang="en-CA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CA" altLang="en-US" sz="16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Arial" charset="0"/>
              </a:rPr>
              <a:t>	    else</a:t>
            </a:r>
          </a:p>
          <a:p>
            <a:pPr>
              <a:buFontTx/>
              <a:buNone/>
            </a:pPr>
            <a:r>
              <a:rPr lang="en-CA" altLang="en-US" sz="1600" dirty="0">
                <a:latin typeface="Consolas" pitchFamily="49" charset="0"/>
                <a:cs typeface="Arial" charset="0"/>
              </a:rPr>
              <a:t>	        return right()==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? false :</a:t>
            </a:r>
            <a:r>
              <a:rPr lang="en-CA" altLang="en-US" sz="1600" dirty="0">
                <a:latin typeface="Consolas" pitchFamily="49" charset="0"/>
                <a:cs typeface="Arial" charset="0"/>
              </a:rPr>
              <a:t> right()-&gt;find( </a:t>
            </a:r>
            <a:r>
              <a:rPr lang="en-CA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CA" altLang="en-US" sz="1600" dirty="0">
                <a:latin typeface="Consolas" pitchFamily="49" charset="0"/>
                <a:cs typeface="Arial" charset="0"/>
              </a:rPr>
              <a:t> );</a:t>
            </a: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The </a:t>
            </a:r>
            <a:r>
              <a:rPr lang="en-US" altLang="en-US" dirty="0">
                <a:latin typeface="Arial" charset="0"/>
                <a:cs typeface="Arial" charset="0"/>
              </a:rPr>
              <a:t>run time is </a:t>
            </a:r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</p:txBody>
      </p:sp>
      <p:pic>
        <p:nvPicPr>
          <p:cNvPr id="27652" name="Picture 2765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29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Recall that a Sorted List is implicitly ordered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It does not make sense to have member functions such as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push_front</a:t>
            </a:r>
            <a:r>
              <a:rPr lang="en-US" altLang="en-US" dirty="0">
                <a:latin typeface="Arial" charset="0"/>
                <a:cs typeface="Arial" charset="0"/>
              </a:rPr>
              <a:t> and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push_back</a:t>
            </a:r>
            <a:endParaRPr lang="en-US" alt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Insertion will be performed by a single </a:t>
            </a:r>
            <a:r>
              <a:rPr lang="en-US" altLang="en-US" dirty="0">
                <a:latin typeface="Consolas" pitchFamily="49" charset="0"/>
                <a:cs typeface="Arial" charset="0"/>
              </a:rPr>
              <a:t>insert</a:t>
            </a:r>
            <a:r>
              <a:rPr lang="en-US" altLang="en-US" dirty="0">
                <a:latin typeface="Arial" charset="0"/>
                <a:cs typeface="Arial" charset="0"/>
              </a:rPr>
              <a:t> member function which places the object into the correct location</a:t>
            </a:r>
          </a:p>
        </p:txBody>
      </p:sp>
      <p:pic>
        <p:nvPicPr>
          <p:cNvPr id="28676" name="Picture 2867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07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6" descr="C:\Users\dwharder\Desktop\d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2484438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Any empty node is a possible location for an insertion</a:t>
            </a: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 values which may be inserted at any empty node depend on the surrounding nodes</a:t>
            </a:r>
          </a:p>
        </p:txBody>
      </p:sp>
      <p:pic>
        <p:nvPicPr>
          <p:cNvPr id="29701" name="Picture 2970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08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072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For example, this node may hold 48, 49, or 50</a:t>
            </a:r>
          </a:p>
        </p:txBody>
      </p:sp>
      <p:pic>
        <p:nvPicPr>
          <p:cNvPr id="30724" name="Picture 7" descr="C:\Users\dwharder\Desktop\d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2484438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3072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451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174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An insertion at this location must be 35, 36, 37, or 38</a:t>
            </a:r>
          </a:p>
        </p:txBody>
      </p:sp>
      <p:pic>
        <p:nvPicPr>
          <p:cNvPr id="31748" name="Picture 8" descr="C:\Users\dwharder\Desktop\d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2484438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9" name="Picture 3174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49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277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This empty node may hold values from 71 to 74</a:t>
            </a:r>
          </a:p>
        </p:txBody>
      </p:sp>
      <p:pic>
        <p:nvPicPr>
          <p:cNvPr id="32772" name="Picture 9" descr="C:\Users\dwharder\Desktop\d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2484438"/>
            <a:ext cx="8782050" cy="223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Picture 3277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77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This topic covers binary search trees: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Abstract Sorted Lists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Background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Definition and examples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Implementation: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Front, back, insert, erase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Previous smaller and next larger objects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latin typeface="Arial" charset="0"/>
                <a:cs typeface="Arial" charset="0"/>
              </a:rPr>
              <a:t>th</a:t>
            </a:r>
            <a:r>
              <a:rPr lang="en-US" altLang="en-US" dirty="0">
                <a:latin typeface="Arial" charset="0"/>
                <a:cs typeface="Arial" charset="0"/>
              </a:rPr>
              <a:t> object</a:t>
            </a:r>
          </a:p>
          <a:p>
            <a:pPr lvl="2"/>
            <a:endParaRPr lang="en-US" altLang="en-US" dirty="0">
              <a:latin typeface="Arial" charset="0"/>
              <a:cs typeface="Arial" charset="0"/>
            </a:endParaRPr>
          </a:p>
          <a:p>
            <a:pPr lvl="1"/>
            <a:endParaRPr lang="en-US" altLang="en-US" dirty="0">
              <a:latin typeface="Arial" charset="0"/>
              <a:cs typeface="Arial" charset="0"/>
            </a:endParaRPr>
          </a:p>
        </p:txBody>
      </p:sp>
      <p:pic>
        <p:nvPicPr>
          <p:cNvPr id="5124" name="Picture 512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112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Like find, we will step through the 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If we find the object already in the tree, we will return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The object is already in the binary search tree (no duplicates)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Otherwise, we will arrive at an empty node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object will be inserted into that location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run time is </a:t>
            </a:r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33796" name="Picture 3379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61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481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In inserting the value 52, we traverse the tree until we reach an empty node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left sub-tree of 54 is an empty node</a:t>
            </a:r>
          </a:p>
        </p:txBody>
      </p:sp>
      <p:pic>
        <p:nvPicPr>
          <p:cNvPr id="34820" name="Picture 6" descr="C:\Users\dwharder\Desktop\d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270250"/>
            <a:ext cx="8782050" cy="223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3482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418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6" descr="C:\Users\dwharder\Desktop\d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270250"/>
            <a:ext cx="8782050" cy="223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5844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 new leaf node is created and assigned to the member variable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left_tree</a:t>
            </a:r>
            <a:endParaRPr lang="en-US" altLang="en-US" dirty="0">
              <a:latin typeface="Consolas" pitchFamily="49" charset="0"/>
              <a:cs typeface="Arial" charset="0"/>
            </a:endParaRPr>
          </a:p>
        </p:txBody>
      </p:sp>
      <p:pic>
        <p:nvPicPr>
          <p:cNvPr id="35845" name="Picture 3584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406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686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In inserting 40, we determine the right sub-tree of 39 is an empty node</a:t>
            </a:r>
            <a:endParaRPr lang="en-US" altLang="en-US" dirty="0">
              <a:latin typeface="Consolas" pitchFamily="49" charset="0"/>
              <a:cs typeface="Arial" charset="0"/>
            </a:endParaRPr>
          </a:p>
        </p:txBody>
      </p:sp>
      <p:sp>
        <p:nvSpPr>
          <p:cNvPr id="36868" name="Picture 2" descr="C:\Users\dwharder\Desktop\d12.png"/>
          <p:cNvSpPr>
            <a:spLocks noChangeAspect="1" noChangeArrowheads="1"/>
          </p:cNvSpPr>
          <p:nvPr/>
        </p:nvSpPr>
        <p:spPr bwMode="auto">
          <a:xfrm>
            <a:off x="180975" y="3270250"/>
            <a:ext cx="8782050" cy="223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CA" altLang="en-US" sz="1800"/>
          </a:p>
        </p:txBody>
      </p:sp>
      <p:pic>
        <p:nvPicPr>
          <p:cNvPr id="36869" name="Picture 8" descr="C:\Users\dwharder\Desktop\kv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65488"/>
            <a:ext cx="8783637" cy="223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0" name="Picture 36869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955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A new leaf node storing 40 is created and assigned to the member variable </a:t>
            </a:r>
            <a:r>
              <a:rPr lang="en-US" altLang="en-US">
                <a:latin typeface="Consolas" pitchFamily="49" charset="0"/>
                <a:cs typeface="Arial" charset="0"/>
              </a:rPr>
              <a:t>right_tree</a:t>
            </a:r>
          </a:p>
        </p:txBody>
      </p:sp>
      <p:sp>
        <p:nvSpPr>
          <p:cNvPr id="37892" name="Picture 2" descr="C:\Users\dwharder\Desktop\d13.png"/>
          <p:cNvSpPr>
            <a:spLocks noChangeAspect="1" noChangeArrowheads="1"/>
          </p:cNvSpPr>
          <p:nvPr/>
        </p:nvSpPr>
        <p:spPr bwMode="auto">
          <a:xfrm>
            <a:off x="180975" y="3270250"/>
            <a:ext cx="8782050" cy="223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CA" altLang="en-US" sz="1800"/>
          </a:p>
        </p:txBody>
      </p:sp>
      <p:pic>
        <p:nvPicPr>
          <p:cNvPr id="37893" name="Picture 7" descr="C:\Users\dwharder\Desktop\kv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68663"/>
            <a:ext cx="8783637" cy="223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Picture 37893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3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 lnSpcReduction="10000"/>
          </a:bodyPr>
          <a:lstStyle/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>
              <a:buFontTx/>
              <a:buNone/>
            </a:pPr>
            <a:r>
              <a:rPr lang="en-US" altLang="en-US" sz="1600" dirty="0" err="1">
                <a:latin typeface="Consolas" pitchFamily="49" charset="0"/>
                <a:cs typeface="Arial" charset="0"/>
              </a:rPr>
              <a:t>bool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&lt;Type&gt;::insert( Type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&amp;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,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                              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*&amp;</a:t>
            </a:r>
            <a:r>
              <a:rPr lang="en-US" altLang="en-US" sz="16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if ( empty()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6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= new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&lt;Type&gt;(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return true;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&lt; retrieve()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return left()-&gt;insert(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,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left_tree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&gt; retrieve()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return right()-&gt;insert(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, </a:t>
            </a:r>
            <a:r>
              <a:rPr lang="en-US" altLang="en-US" sz="1600" dirty="0" err="1">
                <a:latin typeface="Consolas" pitchFamily="49" charset="0"/>
                <a:cs typeface="Arial" charset="0"/>
              </a:rPr>
              <a:t>right_tree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} else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    return false;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    } 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Arial" charset="0"/>
              </a:rPr>
              <a:t>}</a:t>
            </a:r>
          </a:p>
        </p:txBody>
      </p:sp>
      <p:pic>
        <p:nvPicPr>
          <p:cNvPr id="5" name="Picture 5" descr="C:\Users\dwharder\Desktop\pt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481" y="837456"/>
            <a:ext cx="27209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38915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80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solidFill>
                  <a:srgbClr val="000000"/>
                </a:solidFill>
                <a:latin typeface="Arial" charset="0"/>
                <a:cs typeface="Arial" charset="0"/>
              </a:rPr>
              <a:t>	It is assumed that if neither of the conditions:</a:t>
            </a:r>
            <a:endParaRPr lang="en-US" altLang="en-US" sz="180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>
                <a:latin typeface="Consolas" pitchFamily="49" charset="0"/>
                <a:cs typeface="Arial" charset="0"/>
              </a:rPr>
              <a:t>			obj &lt; retrieve()</a:t>
            </a:r>
          </a:p>
          <a:p>
            <a:pPr>
              <a:buFontTx/>
              <a:buNone/>
            </a:pPr>
            <a:r>
              <a:rPr lang="en-US" altLang="en-US" sz="1800">
                <a:latin typeface="Consolas" pitchFamily="49" charset="0"/>
                <a:cs typeface="Arial" charset="0"/>
              </a:rPr>
              <a:t>			obj &gt; retrieve()</a:t>
            </a:r>
          </a:p>
          <a:p>
            <a:pPr>
              <a:buFont typeface="Arial" charset="0"/>
              <a:buNone/>
            </a:pPr>
            <a:r>
              <a:rPr lang="en-US" altLang="en-US">
                <a:solidFill>
                  <a:srgbClr val="000000"/>
                </a:solidFill>
                <a:latin typeface="Arial" charset="0"/>
                <a:cs typeface="Arial" charset="0"/>
              </a:rPr>
              <a:t>	then </a:t>
            </a:r>
            <a:r>
              <a:rPr lang="en-US" altLang="en-US">
                <a:latin typeface="Consolas" pitchFamily="49" charset="0"/>
                <a:cs typeface="Arial" charset="0"/>
              </a:rPr>
              <a:t>obj == retrieve()</a:t>
            </a:r>
            <a:r>
              <a:rPr lang="en-US" altLang="en-US">
                <a:solidFill>
                  <a:srgbClr val="000000"/>
                </a:solidFill>
                <a:latin typeface="Arial" charset="0"/>
                <a:cs typeface="Arial" charset="0"/>
              </a:rPr>
              <a:t> and therefore we do nothing</a:t>
            </a:r>
          </a:p>
          <a:p>
            <a:pPr lvl="1"/>
            <a:r>
              <a:rPr lang="en-US" altLang="en-US">
                <a:solidFill>
                  <a:srgbClr val="000000"/>
                </a:solidFill>
                <a:latin typeface="Arial" charset="0"/>
                <a:cs typeface="Arial" charset="0"/>
              </a:rPr>
              <a:t>The object is already in the binary search tree	</a:t>
            </a:r>
            <a:endParaRPr lang="en-US" altLang="en-US">
              <a:latin typeface="Consolas" pitchFamily="49" charset="0"/>
              <a:cs typeface="Arial" charset="0"/>
            </a:endParaRPr>
          </a:p>
        </p:txBody>
      </p:sp>
      <p:pic>
        <p:nvPicPr>
          <p:cNvPr id="39940" name="Picture 39939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623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Blackboard example: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In the given order, insert these objects into an initially empty binary search tree:</a:t>
            </a:r>
          </a:p>
          <a:p>
            <a:pPr lvl="1" algn="ctr"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31  45  36  14  52  42  6  21  73  47  26 37  33  8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What values could be placed:</a:t>
            </a:r>
          </a:p>
          <a:p>
            <a:pPr lvl="2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To the left of 21?</a:t>
            </a:r>
          </a:p>
          <a:p>
            <a:pPr lvl="2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To the right of 26?</a:t>
            </a:r>
          </a:p>
          <a:p>
            <a:pPr lvl="2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To the left of 47?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How would we determine if 40 is in this binary search tree?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Which values could be inserted to increase the height of the tree?</a:t>
            </a:r>
            <a:endParaRPr lang="en-US" altLang="en-US" dirty="0">
              <a:latin typeface="Consolas" pitchFamily="49" charset="0"/>
              <a:cs typeface="Arial" charset="0"/>
            </a:endParaRPr>
          </a:p>
        </p:txBody>
      </p:sp>
      <p:pic>
        <p:nvPicPr>
          <p:cNvPr id="40964" name="Picture 4096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7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There are three possible scenarios: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node is a leaf node,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It has exactly one child, or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It has two children (it is a full node)</a:t>
            </a:r>
          </a:p>
        </p:txBody>
      </p:sp>
      <p:pic>
        <p:nvPicPr>
          <p:cNvPr id="41988" name="Picture 5" descr="C:\Users\dwharder\Desktop\e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9" name="Picture 4198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739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 leaf node simply must be removed and the appropriate member variable of the parent is set to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nullptr</a:t>
            </a:r>
            <a:endParaRPr lang="en-US" alt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Consider removing 75</a:t>
            </a:r>
            <a:endParaRPr lang="en-US" altLang="en-US" dirty="0">
              <a:latin typeface="Consolas" pitchFamily="49" charset="0"/>
              <a:cs typeface="Arial" charset="0"/>
            </a:endParaRPr>
          </a:p>
        </p:txBody>
      </p:sp>
      <p:pic>
        <p:nvPicPr>
          <p:cNvPr id="43012" name="Picture 6" descr="C:\Users\dwharder\Desktop\e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3" name="Picture 4301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0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Sorted List ADT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Previously, we discussed Abstract Lists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objects are explicitly ordered by the programmer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will now discuss the Abstract Sorted List: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objects are ordered by their values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Certain operations no longer make sense:</a:t>
            </a:r>
          </a:p>
          <a:p>
            <a:pPr lvl="1"/>
            <a:r>
              <a:rPr lang="en-US" altLang="en-US" dirty="0" err="1">
                <a:latin typeface="Consolas" pitchFamily="49" charset="0"/>
                <a:cs typeface="Arial" charset="0"/>
              </a:rPr>
              <a:t>push_front</a:t>
            </a:r>
            <a:r>
              <a:rPr lang="en-US" altLang="en-US" dirty="0">
                <a:latin typeface="Arial" charset="0"/>
                <a:cs typeface="Arial" charset="0"/>
              </a:rPr>
              <a:t> and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push_back</a:t>
            </a:r>
            <a:r>
              <a:rPr lang="en-US" altLang="en-US" dirty="0">
                <a:latin typeface="Arial" charset="0"/>
                <a:cs typeface="Arial" charset="0"/>
              </a:rPr>
              <a:t> are replaced by a generic </a:t>
            </a:r>
            <a:r>
              <a:rPr lang="en-US" altLang="en-US" dirty="0">
                <a:latin typeface="Consolas" pitchFamily="49" charset="0"/>
                <a:cs typeface="Arial" charset="0"/>
              </a:rPr>
              <a:t>insert</a:t>
            </a:r>
          </a:p>
        </p:txBody>
      </p:sp>
      <p:pic>
        <p:nvPicPr>
          <p:cNvPr id="6148" name="Picture 614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938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The node is deleted and </a:t>
            </a:r>
            <a:r>
              <a:rPr lang="en-US" altLang="en-US">
                <a:latin typeface="Consolas" pitchFamily="49" charset="0"/>
                <a:cs typeface="Arial" charset="0"/>
              </a:rPr>
              <a:t>left_tree</a:t>
            </a:r>
            <a:r>
              <a:rPr lang="en-US" altLang="en-US">
                <a:latin typeface="Arial" charset="0"/>
                <a:cs typeface="Arial" charset="0"/>
              </a:rPr>
              <a:t> of 81 is set to </a:t>
            </a:r>
            <a:r>
              <a:rPr lang="en-US" altLang="en-US">
                <a:latin typeface="Consolas" pitchFamily="49" charset="0"/>
                <a:cs typeface="Arial" charset="0"/>
              </a:rPr>
              <a:t>nullptr</a:t>
            </a:r>
          </a:p>
        </p:txBody>
      </p:sp>
      <p:pic>
        <p:nvPicPr>
          <p:cNvPr id="44036" name="Picture 2" descr="C:\Users\dwharder\Desktop\e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7" name="Picture 44036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65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Erasing the node containing 40 is similar</a:t>
            </a:r>
            <a:endParaRPr lang="en-US" altLang="en-US" dirty="0">
              <a:solidFill>
                <a:srgbClr val="000000"/>
              </a:solidFill>
              <a:latin typeface="Consolas" pitchFamily="49" charset="0"/>
              <a:cs typeface="Arial" charset="0"/>
            </a:endParaRPr>
          </a:p>
        </p:txBody>
      </p:sp>
      <p:pic>
        <p:nvPicPr>
          <p:cNvPr id="45060" name="Picture 7" descr="C:\Users\dwharder\Desktop\e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1" name="Picture 4506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790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The node is deleted and </a:t>
            </a:r>
            <a:r>
              <a:rPr lang="en-US" altLang="en-US">
                <a:latin typeface="Consolas" pitchFamily="49" charset="0"/>
                <a:cs typeface="Arial" charset="0"/>
              </a:rPr>
              <a:t>right_tree</a:t>
            </a:r>
            <a:r>
              <a:rPr lang="en-US" altLang="en-US">
                <a:latin typeface="Arial" charset="0"/>
                <a:cs typeface="Arial" charset="0"/>
              </a:rPr>
              <a:t> of 39 is set to </a:t>
            </a:r>
            <a:r>
              <a:rPr lang="en-US" altLang="en-US">
                <a:latin typeface="Consolas" pitchFamily="49" charset="0"/>
                <a:cs typeface="Arial" charset="0"/>
              </a:rPr>
              <a:t>nullptr</a:t>
            </a:r>
          </a:p>
        </p:txBody>
      </p:sp>
      <p:pic>
        <p:nvPicPr>
          <p:cNvPr id="46084" name="Picture 2" descr="C:\Users\dwharder\Desktop\e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5" name="Picture 4608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891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If a node has only one child…</a:t>
            </a: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can simply promote the sub-tree associated with the child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Consider removing 8 which has one left child</a:t>
            </a:r>
          </a:p>
        </p:txBody>
      </p:sp>
      <p:pic>
        <p:nvPicPr>
          <p:cNvPr id="47108" name="Picture 6" descr="C:\Users\dwharder\Desktop\e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109" name="Picture 4710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43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 node 8 is deleted and the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left_tree</a:t>
            </a:r>
            <a:r>
              <a:rPr lang="en-US" altLang="en-US" dirty="0">
                <a:latin typeface="Arial" charset="0"/>
                <a:cs typeface="Arial" charset="0"/>
              </a:rPr>
              <a:t> of 11</a:t>
            </a:r>
            <a:br>
              <a:rPr lang="en-US" altLang="en-US" dirty="0">
                <a:latin typeface="Arial" charset="0"/>
                <a:cs typeface="Arial" charset="0"/>
              </a:rPr>
            </a:br>
            <a:r>
              <a:rPr lang="en-US" altLang="en-US" dirty="0">
                <a:latin typeface="Arial" charset="0"/>
                <a:cs typeface="Arial" charset="0"/>
              </a:rPr>
              <a:t>is updated to point to 3</a:t>
            </a:r>
          </a:p>
        </p:txBody>
      </p:sp>
      <p:pic>
        <p:nvPicPr>
          <p:cNvPr id="48132" name="Picture 3" descr="C:\Users\dwharder\Desktop\e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4813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586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There is no difference in promoting a single node or a sub-tree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To remove 39, it has a single child 11</a:t>
            </a:r>
          </a:p>
        </p:txBody>
      </p:sp>
      <p:pic>
        <p:nvPicPr>
          <p:cNvPr id="49156" name="Picture 2" descr="C:\Users\dwharder\Desktop\e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57" name="Picture 49156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6125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 node containing 39 is deleted and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left_node</a:t>
            </a:r>
            <a:r>
              <a:rPr lang="en-US" altLang="en-US" dirty="0">
                <a:latin typeface="Arial" charset="0"/>
                <a:cs typeface="Arial" charset="0"/>
              </a:rPr>
              <a:t> of 42 is updated to point to 11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Notice that order is still maintained</a:t>
            </a:r>
          </a:p>
        </p:txBody>
      </p:sp>
      <p:pic>
        <p:nvPicPr>
          <p:cNvPr id="50180" name="Picture 3" descr="C:\Users\dwharder\Desktop\e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5018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630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Consider erasing the node containing 99</a:t>
            </a:r>
          </a:p>
        </p:txBody>
      </p:sp>
      <p:pic>
        <p:nvPicPr>
          <p:cNvPr id="51204" name="Picture 6" descr="C:\Users\dwharder\Desktop\e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5" name="Picture 5120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174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The node is deleted and the left sub-tree is promoted: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member variable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right_tree</a:t>
            </a:r>
            <a:r>
              <a:rPr lang="en-US" altLang="en-US" dirty="0">
                <a:latin typeface="Arial" charset="0"/>
                <a:cs typeface="Arial" charset="0"/>
              </a:rPr>
              <a:t> of 70 is set to point to 92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Again, the order of the tree is maintained</a:t>
            </a:r>
          </a:p>
        </p:txBody>
      </p:sp>
      <p:pic>
        <p:nvPicPr>
          <p:cNvPr id="52228" name="Picture 7" descr="C:\Users\dwharder\Desktop\e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29" name="Picture 5222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474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Finally, we will consider the problem of erasing a full node, </a:t>
            </a:r>
            <a:r>
              <a:rPr lang="en-US" altLang="en-US" i="1" dirty="0">
                <a:latin typeface="Arial" charset="0"/>
                <a:cs typeface="Arial" charset="0"/>
              </a:rPr>
              <a:t>e</a:t>
            </a:r>
            <a:r>
              <a:rPr lang="en-US" altLang="en-US" dirty="0">
                <a:latin typeface="Arial" charset="0"/>
                <a:cs typeface="Arial" charset="0"/>
              </a:rPr>
              <a:t>.</a:t>
            </a:r>
            <a:r>
              <a:rPr lang="en-US" altLang="en-US" i="1" dirty="0">
                <a:latin typeface="Arial" charset="0"/>
                <a:cs typeface="Arial" charset="0"/>
              </a:rPr>
              <a:t>g</a:t>
            </a:r>
            <a:r>
              <a:rPr lang="en-US" altLang="en-US" dirty="0">
                <a:latin typeface="Arial" charset="0"/>
                <a:cs typeface="Arial" charset="0"/>
              </a:rPr>
              <a:t>., 42</a:t>
            </a: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We will perform two operations: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Replace 42 with the minimum object in the right sub-tree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Erase that object from the right sub-tree</a:t>
            </a:r>
          </a:p>
          <a:p>
            <a:pPr lvl="1"/>
            <a:endParaRPr lang="en-US" altLang="en-US" dirty="0">
              <a:latin typeface="Arial" charset="0"/>
              <a:cs typeface="Arial" charset="0"/>
            </a:endParaRPr>
          </a:p>
        </p:txBody>
      </p:sp>
      <p:pic>
        <p:nvPicPr>
          <p:cNvPr id="53252" name="Picture 2" descr="C:\Users\dwharder\Desktop\e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5325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58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Sorted List ADT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Queries that can be made about data in a Sorted List ADT include: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Finding the smallest and largest entries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 err="1">
                <a:latin typeface="Arial" charset="0"/>
                <a:cs typeface="Arial" charset="0"/>
              </a:rPr>
              <a:t>th</a:t>
            </a:r>
            <a:r>
              <a:rPr lang="en-CA" altLang="en-US" dirty="0">
                <a:latin typeface="Arial" charset="0"/>
                <a:cs typeface="Arial" charset="0"/>
              </a:rPr>
              <a:t> largest entry</a:t>
            </a:r>
            <a:endParaRPr lang="en-US" altLang="en-US" dirty="0">
              <a:latin typeface="Arial" charset="0"/>
              <a:cs typeface="Arial" charset="0"/>
            </a:endParaRPr>
          </a:p>
          <a:p>
            <a:pPr lvl="1"/>
            <a:r>
              <a:rPr lang="en-CA" altLang="en-US" dirty="0">
                <a:latin typeface="Arial" charset="0"/>
                <a:cs typeface="Arial" charset="0"/>
              </a:rPr>
              <a:t>Find the next larger and previous smaller objects of a given object which may or may not be in the container</a:t>
            </a:r>
          </a:p>
          <a:p>
            <a:pPr lvl="1"/>
            <a:r>
              <a:rPr lang="en-CA" altLang="en-US" dirty="0">
                <a:latin typeface="Arial" charset="0"/>
                <a:cs typeface="Arial" charset="0"/>
              </a:rPr>
              <a:t>Iterate through those objects that fall on an interval 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CA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CA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]</a:t>
            </a:r>
            <a:endParaRPr lang="en-US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2" name="Picture 717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216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In this case, we replace 42 with 47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We temporarily have two copies of 47 in the tree</a:t>
            </a:r>
          </a:p>
          <a:p>
            <a:pPr lvl="1"/>
            <a:endParaRPr lang="en-US" altLang="en-US">
              <a:latin typeface="Arial" charset="0"/>
              <a:cs typeface="Arial" charset="0"/>
            </a:endParaRPr>
          </a:p>
        </p:txBody>
      </p:sp>
      <p:pic>
        <p:nvPicPr>
          <p:cNvPr id="54276" name="Picture 2" descr="C:\Users\dwharder\Desktop\e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7" name="Picture 54276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6891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now recursively erase 47 from the right sub-tree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We note that 47 is a leaf node in the right sub-tree</a:t>
            </a:r>
          </a:p>
        </p:txBody>
      </p:sp>
      <p:pic>
        <p:nvPicPr>
          <p:cNvPr id="55300" name="Picture 2" descr="C:\Users\dwharder\Desktop\e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1" name="Picture 5530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781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altLang="en-US" dirty="0">
                <a:latin typeface="Arial" charset="0"/>
                <a:cs typeface="Arial" charset="0"/>
              </a:rPr>
              <a:t>	Leaf nodes are simply removed and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left_tree</a:t>
            </a:r>
            <a:r>
              <a:rPr lang="en-US" altLang="en-US" dirty="0">
                <a:latin typeface="Arial" charset="0"/>
                <a:cs typeface="Arial" charset="0"/>
              </a:rPr>
              <a:t> of 51 is set to </a:t>
            </a:r>
            <a:r>
              <a:rPr lang="en-US" altLang="en-US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dirty="0">
                <a:latin typeface="Arial" charset="0"/>
                <a:cs typeface="Arial" charset="0"/>
              </a:rPr>
              <a:t> </a:t>
            </a:r>
          </a:p>
          <a:p>
            <a:pPr lvl="1">
              <a:defRPr/>
            </a:pPr>
            <a:r>
              <a:rPr lang="en-US" altLang="en-US" dirty="0">
                <a:latin typeface="Arial" charset="0"/>
                <a:cs typeface="Arial" charset="0"/>
              </a:rPr>
              <a:t>Notice that the tree is still sorted:</a:t>
            </a:r>
          </a:p>
          <a:p>
            <a:pPr marL="457200" lvl="1" indent="0">
              <a:buFont typeface="Arial" charset="0"/>
              <a:buNone/>
              <a:defRPr/>
            </a:pPr>
            <a:r>
              <a:rPr lang="en-US" altLang="en-US" dirty="0">
                <a:latin typeface="Arial" charset="0"/>
                <a:cs typeface="Arial" charset="0"/>
              </a:rPr>
              <a:t>		47 was the least object in the right sub-tree</a:t>
            </a:r>
            <a:endParaRPr lang="en-US" altLang="en-US" dirty="0">
              <a:latin typeface="Consolas" pitchFamily="49" charset="0"/>
              <a:cs typeface="Arial" charset="0"/>
            </a:endParaRPr>
          </a:p>
        </p:txBody>
      </p:sp>
      <p:pic>
        <p:nvPicPr>
          <p:cNvPr id="56324" name="Picture 2" descr="C:\Users\dwharder\Desktop\e1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5632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129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Suppose we want to erase the root 47 again: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We must copy the minimum of the right sub-tree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We could promote the maximum object in the left sub-tree and achieve similar results</a:t>
            </a:r>
            <a:endParaRPr lang="en-US" altLang="en-US">
              <a:latin typeface="Consolas" pitchFamily="49" charset="0"/>
              <a:cs typeface="Arial" charset="0"/>
            </a:endParaRPr>
          </a:p>
        </p:txBody>
      </p:sp>
      <p:pic>
        <p:nvPicPr>
          <p:cNvPr id="57348" name="Picture 2" descr="C:\Users\dwharder\Desktop\e1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9" name="Picture 5734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85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copy 51 from the right sub-tree</a:t>
            </a:r>
          </a:p>
        </p:txBody>
      </p:sp>
      <p:pic>
        <p:nvPicPr>
          <p:cNvPr id="58372" name="Picture 2" descr="C:\Users\dwharder\Desktop\e1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3" name="Picture 5837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948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must proceed by delete 51 from the right sub-tree</a:t>
            </a:r>
          </a:p>
        </p:txBody>
      </p:sp>
      <p:pic>
        <p:nvPicPr>
          <p:cNvPr id="59396" name="Picture 2" descr="C:\Users\dwharder\Desktop\e1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59396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1611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In this case, the node storing 51 has just a single child</a:t>
            </a:r>
          </a:p>
        </p:txBody>
      </p:sp>
      <p:pic>
        <p:nvPicPr>
          <p:cNvPr id="60420" name="Picture 2" descr="C:\Users\dwharder\Desktop\e1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1" name="Picture 60420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991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delete the node containing 51 and assign the member variable </a:t>
            </a:r>
            <a:r>
              <a:rPr lang="en-US" altLang="en-US">
                <a:latin typeface="Consolas" pitchFamily="49" charset="0"/>
                <a:cs typeface="Arial" charset="0"/>
              </a:rPr>
              <a:t>left_tree</a:t>
            </a:r>
            <a:r>
              <a:rPr lang="en-US" altLang="en-US">
                <a:latin typeface="Arial" charset="0"/>
                <a:cs typeface="Arial" charset="0"/>
              </a:rPr>
              <a:t> of 70 to point to 59</a:t>
            </a:r>
          </a:p>
        </p:txBody>
      </p:sp>
      <p:pic>
        <p:nvPicPr>
          <p:cNvPr id="61444" name="Picture 2" descr="C:\Users\dwharder\Desktop\e1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45" name="Picture 6144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6364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Note that after seven removals, the remaining tree is still correctly sorted</a:t>
            </a:r>
          </a:p>
        </p:txBody>
      </p:sp>
      <p:pic>
        <p:nvPicPr>
          <p:cNvPr id="62468" name="Picture 3" descr="C:\Users\dwharder\Desktop\e2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35756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246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0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 descr="C:\Users\dwharder\Desktop\e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38" y="3213100"/>
            <a:ext cx="571500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1" name="Picture 2" descr="C:\Users\dwharder\Desktop\e1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38" y="4518025"/>
            <a:ext cx="571500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349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In the two examples of removing a full node, we promoted: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 node with no children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 node with right child</a:t>
            </a: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</a:t>
            </a:r>
            <a:r>
              <a:rPr lang="en-US" altLang="zh-CN" dirty="0">
                <a:solidFill>
                  <a:srgbClr val="FF0000"/>
                </a:solidFill>
                <a:latin typeface="Arial" charset="0"/>
                <a:cs typeface="Arial" charset="0"/>
              </a:rPr>
              <a:t>What about </a:t>
            </a:r>
            <a:r>
              <a:rPr lang="en-US" altLang="en-US" dirty="0">
                <a:solidFill>
                  <a:srgbClr val="FF0000"/>
                </a:solidFill>
                <a:latin typeface="Arial" charset="0"/>
                <a:cs typeface="Arial" charset="0"/>
              </a:rPr>
              <a:t>a node with two children?</a:t>
            </a:r>
            <a:r>
              <a:rPr lang="en-US" altLang="en-US" dirty="0">
                <a:latin typeface="Arial" charset="0"/>
                <a:cs typeface="Arial" charset="0"/>
              </a:rPr>
              <a:t> </a:t>
            </a:r>
          </a:p>
        </p:txBody>
      </p:sp>
      <p:sp>
        <p:nvSpPr>
          <p:cNvPr id="2" name="Rounded Rectangular Callout 1"/>
          <p:cNvSpPr/>
          <p:nvPr/>
        </p:nvSpPr>
        <p:spPr>
          <a:xfrm>
            <a:off x="5724128" y="2245747"/>
            <a:ext cx="2962672" cy="784791"/>
          </a:xfrm>
          <a:prstGeom prst="wedgeRoundRectCallout">
            <a:avLst>
              <a:gd name="adj1" fmla="val -64124"/>
              <a:gd name="adj2" fmla="val 25584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It is impossible for the node to have two children</a:t>
            </a:r>
            <a:endParaRPr lang="zh-CN" altLang="en-US" sz="2000" dirty="0"/>
          </a:p>
        </p:txBody>
      </p:sp>
      <p:pic>
        <p:nvPicPr>
          <p:cNvPr id="63494" name="Picture 63493" descr="tem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7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If we implement an Abstract Sorted List using an array or a linked list, we will have operations which are </a:t>
            </a:r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As an insertion could occur anywhere in a linked list or array, we must either traverse or copy, on average, </a:t>
            </a:r>
            <a:r>
              <a:rPr lang="en-US" altLang="en-US" b="1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dirty="0">
                <a:latin typeface="Arial" charset="0"/>
                <a:cs typeface="Arial" charset="0"/>
              </a:rPr>
              <a:t> objects</a:t>
            </a:r>
            <a:endParaRPr lang="en-US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6" name="Picture 819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084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Recall that we promoted the minimum element in the right sub-tree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If that node had a left sub-tree, that sub-tree would contain a smaller value</a:t>
            </a:r>
          </a:p>
        </p:txBody>
      </p:sp>
      <p:pic>
        <p:nvPicPr>
          <p:cNvPr id="64516" name="Picture 2" descr="C:\Users\dwharder\Desktop\e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38" y="3213100"/>
            <a:ext cx="571500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2" descr="C:\Users\dwharder\Desktop\e1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38" y="4518025"/>
            <a:ext cx="571500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8" name="Picture 64517" descr="tem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950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In order to properly remove a node, we will have to change the member variable pointing to the node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To do this, we will pass that member variable by reference</a:t>
            </a:r>
          </a:p>
          <a:p>
            <a:pPr>
              <a:buFont typeface="Arial" charset="0"/>
              <a:buNone/>
            </a:pPr>
            <a:endParaRPr lang="en-US" alt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Additionally:  We will return </a:t>
            </a:r>
            <a:r>
              <a:rPr lang="en-US" altLang="en-US" dirty="0">
                <a:latin typeface="Consolas" pitchFamily="49" charset="0"/>
                <a:cs typeface="Arial" charset="0"/>
              </a:rPr>
              <a:t>1 </a:t>
            </a:r>
            <a:r>
              <a:rPr lang="en-US" altLang="en-US" dirty="0">
                <a:latin typeface="Arial" charset="0"/>
                <a:cs typeface="Arial" charset="0"/>
              </a:rPr>
              <a:t>if the object is removed and </a:t>
            </a:r>
            <a:r>
              <a:rPr lang="en-US" altLang="en-US" dirty="0">
                <a:latin typeface="Consolas" pitchFamily="49" charset="0"/>
                <a:cs typeface="Arial" charset="0"/>
              </a:rPr>
              <a:t>0</a:t>
            </a:r>
            <a:r>
              <a:rPr lang="en-US" altLang="en-US" dirty="0">
                <a:latin typeface="Arial" charset="0"/>
                <a:cs typeface="Arial" charset="0"/>
              </a:rPr>
              <a:t> if the object was not found</a:t>
            </a:r>
          </a:p>
        </p:txBody>
      </p:sp>
      <p:pic>
        <p:nvPicPr>
          <p:cNvPr id="65540" name="Picture 65539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0628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5" descr="C:\Users\dwharder\Desktop\pt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465" y="4869904"/>
            <a:ext cx="27209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536" y="1340768"/>
            <a:ext cx="8496944" cy="4525963"/>
          </a:xfrm>
        </p:spPr>
        <p:txBody>
          <a:bodyPr>
            <a:noAutofit/>
          </a:bodyPr>
          <a:lstStyle/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bool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&lt;Type&gt;::erase( Type const &amp;obj,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*&amp;</a:t>
            </a:r>
            <a:r>
              <a:rPr lang="zh-CN" altLang="en-US" sz="1300" dirty="0">
                <a:latin typeface="Consolas" pitchFamily="49" charset="0"/>
                <a:cs typeface="Arial" charset="0"/>
              </a:rPr>
              <a:t> </a:t>
            </a:r>
            <a:r>
              <a:rPr lang="en-US" altLang="en-US" sz="13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if ( empty() ) {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return false;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== </a:t>
            </a:r>
            <a:r>
              <a:rPr lang="en-US" altLang="en-US" sz="1300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retrieve() 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) {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if (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is_leaf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() ) {                                      </a:t>
            </a:r>
            <a:r>
              <a:rPr lang="en-US" altLang="en-US" sz="1300" b="1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// leaf node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</a:t>
            </a:r>
            <a:r>
              <a:rPr lang="en-US" altLang="en-US" sz="13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=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nullptr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delete </a:t>
            </a:r>
            <a:r>
              <a:rPr lang="en-US" altLang="en-US" sz="1300" b="1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this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} else if ( !left()-&gt;empty() &amp;&amp; !right()-&gt;empty() ) {   </a:t>
            </a:r>
            <a:r>
              <a:rPr lang="en-US" altLang="en-US" sz="1300" b="1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// full node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</a:t>
            </a:r>
            <a:r>
              <a:rPr lang="en-US" altLang="en-US" sz="1300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element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= right()-&gt;front();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right()-&gt;erase( </a:t>
            </a:r>
            <a:r>
              <a:rPr lang="en-US" altLang="en-US" sz="1300" b="1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retrieve()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,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right_tree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} else {                                                </a:t>
            </a:r>
            <a:r>
              <a:rPr lang="en-US" altLang="en-US" sz="1300" b="1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// only one child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</a:t>
            </a:r>
            <a:r>
              <a:rPr lang="en-US" altLang="en-US" sz="13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= ( !left()-&gt;empty() ) ? left() : right();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    delete </a:t>
            </a:r>
            <a:r>
              <a:rPr lang="en-US" altLang="en-US" sz="1300" b="1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this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}</a:t>
            </a:r>
          </a:p>
          <a:p>
            <a:pPr>
              <a:buFontTx/>
              <a:buNone/>
            </a:pPr>
            <a:endParaRPr lang="en-US" altLang="en-US" sz="13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return true;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&lt; </a:t>
            </a:r>
            <a:r>
              <a:rPr lang="en-US" altLang="en-US" sz="1300" b="1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retrieve() 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) {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return left()-&gt;erase(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, 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left_tree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);</a:t>
            </a:r>
            <a:br>
              <a:rPr lang="en-US" altLang="en-US" sz="1300" dirty="0">
                <a:latin typeface="Consolas" pitchFamily="49" charset="0"/>
                <a:cs typeface="Arial" charset="0"/>
              </a:rPr>
            </a:br>
            <a:r>
              <a:rPr lang="en-US" altLang="en-US" sz="1300" dirty="0">
                <a:latin typeface="Consolas" pitchFamily="49" charset="0"/>
                <a:cs typeface="Arial" charset="0"/>
              </a:rPr>
              <a:t>} else {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        return right()-&gt;erase(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, </a:t>
            </a:r>
            <a:r>
              <a:rPr lang="en-US" altLang="en-US" sz="1300" dirty="0" err="1">
                <a:latin typeface="Consolas" pitchFamily="49" charset="0"/>
                <a:cs typeface="Arial" charset="0"/>
              </a:rPr>
              <a:t>right_tree</a:t>
            </a:r>
            <a:r>
              <a:rPr lang="en-US" altLang="en-US" sz="1300" dirty="0">
                <a:latin typeface="Consolas" pitchFamily="49" charset="0"/>
                <a:cs typeface="Arial" charset="0"/>
              </a:rPr>
              <a:t> );</a:t>
            </a:r>
            <a:br>
              <a:rPr lang="en-US" altLang="en-US" sz="1300" dirty="0">
                <a:latin typeface="Consolas" pitchFamily="49" charset="0"/>
                <a:cs typeface="Arial" charset="0"/>
              </a:rPr>
            </a:br>
            <a:r>
              <a:rPr lang="en-US" altLang="en-US" sz="1300" dirty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</a:pPr>
            <a:r>
              <a:rPr lang="en-US" altLang="en-US" sz="1300" dirty="0">
                <a:latin typeface="Consolas" pitchFamily="49" charset="0"/>
                <a:cs typeface="Arial" charset="0"/>
              </a:rPr>
              <a:t>} </a:t>
            </a:r>
          </a:p>
        </p:txBody>
      </p:sp>
      <p:pic>
        <p:nvPicPr>
          <p:cNvPr id="66565" name="Picture 6656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3016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Erase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Blackboard example: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In the binary search tree generated previously: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Erase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47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Erase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21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Erase 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45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Erase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31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Erase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36</a:t>
            </a:r>
          </a:p>
        </p:txBody>
      </p:sp>
      <p:pic>
        <p:nvPicPr>
          <p:cNvPr id="67588" name="Picture 6758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486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Binary Search Tree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have defined binary search nodes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Similar to the </a:t>
            </a:r>
            <a:r>
              <a:rPr lang="en-US" altLang="en-US">
                <a:latin typeface="Consolas" pitchFamily="49" charset="0"/>
                <a:cs typeface="Arial" charset="0"/>
              </a:rPr>
              <a:t>Single_node</a:t>
            </a:r>
            <a:r>
              <a:rPr lang="en-US" altLang="en-US">
                <a:latin typeface="Arial" charset="0"/>
                <a:cs typeface="Arial" charset="0"/>
              </a:rPr>
              <a:t> in Project 1</a:t>
            </a:r>
          </a:p>
          <a:p>
            <a:pPr>
              <a:buFont typeface="Arial" charset="0"/>
              <a:buNone/>
            </a:pPr>
            <a:endParaRPr lang="en-US" altLang="en-US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We must now introduce a container which stores the root</a:t>
            </a:r>
          </a:p>
          <a:p>
            <a:pPr lvl="1"/>
            <a:r>
              <a:rPr lang="en-US" altLang="en-US">
                <a:latin typeface="Arial" charset="0"/>
                <a:cs typeface="Arial" charset="0"/>
              </a:rPr>
              <a:t>A </a:t>
            </a:r>
            <a:r>
              <a:rPr lang="en-US" altLang="en-US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>
                <a:latin typeface="Arial" charset="0"/>
                <a:cs typeface="Arial" charset="0"/>
              </a:rPr>
              <a:t> class</a:t>
            </a:r>
          </a:p>
          <a:p>
            <a:pPr>
              <a:buFont typeface="Arial" charset="0"/>
              <a:buNone/>
            </a:pPr>
            <a:endParaRPr lang="en-US" altLang="en-US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>
                <a:latin typeface="Arial" charset="0"/>
                <a:cs typeface="Arial" charset="0"/>
              </a:rPr>
              <a:t>	Most operations will be simply passed to the root node</a:t>
            </a:r>
          </a:p>
        </p:txBody>
      </p:sp>
      <p:pic>
        <p:nvPicPr>
          <p:cNvPr id="68612" name="Picture 6861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902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class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private: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 *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root_node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 *root()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public: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~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();</a:t>
            </a:r>
          </a:p>
          <a:p>
            <a:pPr lvl="2"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empty()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int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size()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int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height()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Type front()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Type back()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int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count( Type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void clear();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insert( Type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erase( Type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};</a:t>
            </a:r>
          </a:p>
        </p:txBody>
      </p:sp>
      <p:pic>
        <p:nvPicPr>
          <p:cNvPr id="69636" name="Picture 6963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599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Constructor, Destructor, and Clear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():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root_node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 nullptr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// does nothing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&lt;Type&gt;::~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clear();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void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&lt;Type&gt;::clear()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root()-&gt;clear(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root_node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b="1" dirty="0">
              <a:latin typeface="Courier New" pitchFamily="49" charset="0"/>
              <a:cs typeface="Arial" charset="0"/>
            </a:endParaRPr>
          </a:p>
        </p:txBody>
      </p:sp>
      <p:pic>
        <p:nvPicPr>
          <p:cNvPr id="70660" name="Picture 70659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6957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Constructor, Destructor, and Clear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 *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&lt;Type&gt;::root()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return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tree_root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&lt;Type&gt;::empty()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return root()-&gt;empty();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&lt;Type&gt;::size()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 return root()-&gt;size();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altLang="en-US" sz="1400" b="1" dirty="0">
              <a:latin typeface="Courier New" pitchFamily="49" charset="0"/>
              <a:cs typeface="Arial" charset="0"/>
            </a:endParaRPr>
          </a:p>
        </p:txBody>
      </p:sp>
      <p:pic>
        <p:nvPicPr>
          <p:cNvPr id="71684" name="Picture 7168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1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Empty, Size, Height and Count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&lt;Type&gt;::height()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 return root()-&gt;height();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&lt;Type&gt;::find( Type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 return root()-&gt;find(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</p:txBody>
      </p:sp>
      <p:pic>
        <p:nvPicPr>
          <p:cNvPr id="72708" name="Picture 7270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567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Front and Back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// If root() is nullptr, 'front' will throw an underflow exception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Type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&lt;Type&gt;::front()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    return 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root()-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&gt;front();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// If root() is nullptr, 'back' will throw an underflow exception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Type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&lt;Type&gt;::back()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    return 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root()-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&gt;back();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		}</a:t>
            </a:r>
          </a:p>
        </p:txBody>
      </p:sp>
      <p:pic>
        <p:nvPicPr>
          <p:cNvPr id="73732" name="Picture 7373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9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Binary Search Trees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In a binary search tree, we require that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all objects in the left sub-tree to be less than the object stored in the root node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all objects in the right sub-tree to be greater than the object in the root object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two sub-trees are themselves binary search trees</a:t>
            </a:r>
          </a:p>
        </p:txBody>
      </p:sp>
      <p:pic>
        <p:nvPicPr>
          <p:cNvPr id="10244" name="Picture 1024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592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Insert and Erase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&lt;Type&gt;::insert( Type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return root()-&gt;insert(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root_node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&lt;Type&gt;::erase( Type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 {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    return root()-&gt;erase(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en-US" sz="1400" dirty="0" err="1">
                <a:latin typeface="Consolas" pitchFamily="49" charset="0"/>
                <a:cs typeface="Consolas" pitchFamily="49" charset="0"/>
              </a:rPr>
              <a:t>root_node</a:t>
            </a: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);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		}</a:t>
            </a:r>
          </a:p>
          <a:p>
            <a:pPr>
              <a:buFontTx/>
              <a:buNone/>
            </a:pPr>
            <a:endParaRPr lang="en-US" altLang="en-US" sz="1400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400" dirty="0">
              <a:latin typeface="Courier New" pitchFamily="49" charset="0"/>
              <a:cs typeface="Arial" charset="0"/>
            </a:endParaRPr>
          </a:p>
        </p:txBody>
      </p:sp>
      <p:pic>
        <p:nvPicPr>
          <p:cNvPr id="74756" name="Picture 74755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65426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Other Relation-based Operations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We will quickly consider two other relation-based queries that are very quick to calculate with an array of sorted objects: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Finding the previous and next entries, and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solidFill>
                  <a:srgbClr val="000000"/>
                </a:solidFill>
                <a:latin typeface="Arial" charset="0"/>
                <a:cs typeface="Arial" charset="0"/>
              </a:rPr>
              <a:t>th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entry</a:t>
            </a:r>
          </a:p>
        </p:txBody>
      </p:sp>
      <p:pic>
        <p:nvPicPr>
          <p:cNvPr id="75780" name="Picture 75779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199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Previous and Next Objects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Operations specific to linearly ordered data include:</a:t>
            </a:r>
          </a:p>
          <a:p>
            <a:pPr lvl="1"/>
            <a:r>
              <a:rPr lang="en-CA" altLang="en-US" dirty="0">
                <a:latin typeface="Arial" charset="0"/>
                <a:cs typeface="Arial" charset="0"/>
              </a:rPr>
              <a:t>Find the next (larger) and previous (smaller) objects of a given object which may or may not be in the </a:t>
            </a:r>
            <a:r>
              <a:rPr lang="en-US" altLang="zh-CN" dirty="0">
                <a:latin typeface="Arial" charset="0"/>
                <a:cs typeface="Arial" charset="0"/>
              </a:rPr>
              <a:t>sorted list</a:t>
            </a:r>
            <a:endParaRPr lang="en-CA" altLang="en-US" dirty="0">
              <a:latin typeface="Arial" charset="0"/>
              <a:cs typeface="Arial" charset="0"/>
            </a:endParaRPr>
          </a:p>
          <a:p>
            <a:pPr lvl="1"/>
            <a:r>
              <a:rPr lang="en-CA" altLang="en-US" dirty="0">
                <a:latin typeface="Arial" charset="0"/>
                <a:cs typeface="Arial" charset="0"/>
              </a:rPr>
              <a:t>Find the </a:t>
            </a:r>
            <a:r>
              <a:rPr lang="en-CA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baseline="30000" dirty="0">
                <a:latin typeface="Arial" charset="0"/>
                <a:cs typeface="Arial" charset="0"/>
              </a:rPr>
              <a:t>th</a:t>
            </a:r>
            <a:r>
              <a:rPr lang="en-CA" altLang="en-US" dirty="0">
                <a:latin typeface="Arial" charset="0"/>
                <a:cs typeface="Arial" charset="0"/>
              </a:rPr>
              <a:t> entry of the </a:t>
            </a:r>
            <a:r>
              <a:rPr lang="en-US" altLang="zh-CN" dirty="0">
                <a:latin typeface="Arial" charset="0"/>
                <a:cs typeface="Arial" charset="0"/>
              </a:rPr>
              <a:t>sorted list</a:t>
            </a:r>
            <a:endParaRPr lang="en-CA" altLang="en-US" dirty="0">
              <a:latin typeface="Arial" charset="0"/>
              <a:cs typeface="Arial" charset="0"/>
            </a:endParaRPr>
          </a:p>
          <a:p>
            <a:pPr lvl="1"/>
            <a:r>
              <a:rPr lang="en-CA" altLang="en-US" dirty="0">
                <a:latin typeface="Arial" charset="0"/>
                <a:cs typeface="Arial" charset="0"/>
              </a:rPr>
              <a:t>Iterate through those objects that fall on an interval 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CA" altLang="en-US" i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CA" altLang="en-US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CA" altLang="en-US" dirty="0">
                <a:latin typeface="Times New Roman" pitchFamily="18" charset="0"/>
                <a:cs typeface="Times New Roman" pitchFamily="18" charset="0"/>
              </a:rPr>
              <a:t>]</a:t>
            </a:r>
            <a:endParaRPr lang="en-US" alt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charset="0"/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We will focus on finding the next (larger) object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The others will follow</a:t>
            </a:r>
          </a:p>
        </p:txBody>
      </p:sp>
      <p:pic>
        <p:nvPicPr>
          <p:cNvPr id="76804" name="Picture 7680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546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Previous and Next Objects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To find the next object: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If the node has a right sub-tree, the minimum object in that sub-tree is the next object </a:t>
            </a:r>
          </a:p>
        </p:txBody>
      </p:sp>
      <p:pic>
        <p:nvPicPr>
          <p:cNvPr id="77828" name="Picture 2" descr="C:\Users\dwharder\Desktop\d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3284538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829" name="Picture 77828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842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3" descr="C:\Users\dwharder\Desktop\dd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3284538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Previous and Next Objects</a:t>
            </a:r>
          </a:p>
        </p:txBody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If, however, there is no right sub-tree: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It is the first larger object (if any) that exists in the path from the node to the root</a:t>
            </a:r>
          </a:p>
        </p:txBody>
      </p:sp>
      <p:pic>
        <p:nvPicPr>
          <p:cNvPr id="78853" name="Picture 78852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1430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Previous and Next Objects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6792"/>
            <a:ext cx="8229600" cy="4608512"/>
          </a:xfrm>
        </p:spPr>
        <p:txBody>
          <a:bodyPr>
            <a:normAutofit/>
          </a:bodyPr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More generally:  find the next entry of an arbitrary object</a:t>
            </a:r>
          </a:p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Design a function that</a:t>
            </a:r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runs a single search from the root node to one of the leaves—an 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O(</a:t>
            </a:r>
            <a:r>
              <a:rPr lang="en-US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operation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returns the input object if it did not find something greater than it</a:t>
            </a: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None/>
            </a:pP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Ex: 0 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  <a:sym typeface="Wingdings" panose="05000000000000000000" pitchFamily="2" charset="2"/>
              </a:rPr>
              <a:t> 3; 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25 </a:t>
            </a:r>
            <a:r>
              <a:rPr lang="en-US" altLang="en-US" dirty="0">
                <a:solidFill>
                  <a:srgbClr val="000000"/>
                </a:solidFill>
                <a:latin typeface="Arial" charset="0"/>
                <a:cs typeface="Arial" charset="0"/>
                <a:sym typeface="Wingdings" panose="05000000000000000000" pitchFamily="2" charset="2"/>
              </a:rPr>
              <a:t> 29; 40  51; 100  100</a:t>
            </a:r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Picture 3" descr="C:\Users\dwharder\Desktop\e2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3399383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876" name="Picture 79875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3840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Previous and Next Objects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56792"/>
            <a:ext cx="8964488" cy="4896544"/>
          </a:xfrm>
        </p:spPr>
        <p:txBody>
          <a:bodyPr>
            <a:noAutofit/>
          </a:bodyPr>
          <a:lstStyle/>
          <a:p>
            <a:pPr marL="285750" lvl="1">
              <a:buNone/>
            </a:pPr>
            <a:endParaRPr lang="en-US" altLang="en-US" sz="1600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marL="285750" lvl="1">
              <a:buNone/>
            </a:pPr>
            <a:endParaRPr lang="en-US" altLang="en-US" sz="1600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template &lt;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typename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Type&gt;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Type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&lt;Type&gt;::next( Type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&amp;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{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    if ( retrieve() ==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) {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        return ( right()</a:t>
            </a:r>
            <a:r>
              <a:rPr lang="en-US" altLang="en-US" sz="1600" dirty="0">
                <a:solidFill>
                  <a:prstClr val="black"/>
                </a:solidFill>
                <a:latin typeface="Consolas" pitchFamily="49" charset="0"/>
                <a:cs typeface="Arial" charset="0"/>
              </a:rPr>
              <a:t> == </a:t>
            </a:r>
            <a:r>
              <a:rPr lang="en-US" altLang="en-US" sz="1600" dirty="0" err="1">
                <a:solidFill>
                  <a:prstClr val="black"/>
                </a:solidFill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?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: right()-&gt;front();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    } else if ( retrieve() &gt;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{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if( left()</a:t>
            </a:r>
            <a:r>
              <a:rPr lang="en-US" altLang="en-US" sz="1600" dirty="0">
                <a:solidFill>
                  <a:prstClr val="black"/>
                </a:solidFill>
                <a:latin typeface="Consolas" pitchFamily="49" charset="0"/>
                <a:cs typeface="Arial" charset="0"/>
              </a:rPr>
              <a:t> == </a:t>
            </a:r>
            <a:r>
              <a:rPr lang="en-US" altLang="en-US" sz="1600" dirty="0" err="1">
                <a:solidFill>
                  <a:prstClr val="black"/>
                </a:solidFill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    return retrieve();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else {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    Type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= left()-&gt;next(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    return (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==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? retrieve() :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}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    } else {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	             return ( right()</a:t>
            </a:r>
            <a:r>
              <a:rPr lang="en-US" altLang="en-US" sz="1600" dirty="0">
                <a:solidFill>
                  <a:prstClr val="black"/>
                </a:solidFill>
                <a:latin typeface="Consolas" pitchFamily="49" charset="0"/>
                <a:cs typeface="Arial" charset="0"/>
              </a:rPr>
              <a:t> == </a:t>
            </a:r>
            <a:r>
              <a:rPr lang="en-US" altLang="en-US" sz="1600" dirty="0" err="1">
                <a:solidFill>
                  <a:prstClr val="black"/>
                </a:solidFill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?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: right()-&gt;next( </a:t>
            </a:r>
            <a:r>
              <a:rPr lang="en-US" altLang="en-US" sz="16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obj</a:t>
            </a: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) ;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    }</a:t>
            </a:r>
          </a:p>
          <a:p>
            <a:pPr marL="285750" lvl="1">
              <a:buNone/>
            </a:pPr>
            <a:r>
              <a:rPr lang="en-US" altLang="en-US" sz="1600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        }</a:t>
            </a:r>
            <a:endParaRPr lang="zh-CN" altLang="en-US" sz="2000" dirty="0"/>
          </a:p>
        </p:txBody>
      </p:sp>
      <p:sp>
        <p:nvSpPr>
          <p:cNvPr id="4" name="Rectangular Callout 3"/>
          <p:cNvSpPr/>
          <p:nvPr/>
        </p:nvSpPr>
        <p:spPr>
          <a:xfrm>
            <a:off x="3995936" y="1367584"/>
            <a:ext cx="4392488" cy="909288"/>
          </a:xfrm>
          <a:prstGeom prst="wedgeRectCallout">
            <a:avLst>
              <a:gd name="adj1" fmla="val -33030"/>
              <a:gd name="adj2" fmla="val 6727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/>
              <a:t>It returns the next object within this subtree.</a:t>
            </a:r>
          </a:p>
          <a:p>
            <a:r>
              <a:rPr lang="en-US" altLang="zh-CN" dirty="0"/>
              <a:t>Calling it from the root node return the next object in the BST.</a:t>
            </a:r>
            <a:endParaRPr lang="zh-CN" altLang="en-US" dirty="0"/>
          </a:p>
        </p:txBody>
      </p:sp>
      <p:pic>
        <p:nvPicPr>
          <p:cNvPr id="5" name="Picture 4" descr="tem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4724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Finding the </a:t>
            </a:r>
            <a:r>
              <a:rPr lang="en-US" altLang="en-US" i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>
                <a:latin typeface="Arial" charset="0"/>
                <a:cs typeface="Arial" charset="0"/>
              </a:rPr>
              <a:t>th</a:t>
            </a:r>
            <a:r>
              <a:rPr lang="en-US" altLang="en-US">
                <a:latin typeface="Arial" charset="0"/>
                <a:cs typeface="Arial" charset="0"/>
              </a:rPr>
              <a:t> Object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507413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Another operation on sorted lists may be finding the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baseline="30000" dirty="0">
                <a:solidFill>
                  <a:srgbClr val="000000"/>
                </a:solidFill>
                <a:latin typeface="Arial" charset="0"/>
                <a:cs typeface="Arial" charset="0"/>
              </a:rPr>
              <a:t>th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largest object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Recall that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goes from 0 to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– 1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If the left-sub-tree has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ℓ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entries, return the current node,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If the left sub-tree has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ℓ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&gt;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entries, return the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baseline="30000" dirty="0">
                <a:solidFill>
                  <a:srgbClr val="000000"/>
                </a:solidFill>
                <a:latin typeface="Arial" charset="0"/>
                <a:cs typeface="Arial" charset="0"/>
              </a:rPr>
              <a:t>th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entry of the left sub-tree,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Otherwise, the left sub-tree has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ℓ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&lt;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entries, so return the 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ℓ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– 1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)</a:t>
            </a:r>
            <a:r>
              <a:rPr lang="en-CA" altLang="en-US" baseline="30000" dirty="0" err="1">
                <a:solidFill>
                  <a:srgbClr val="000000"/>
                </a:solidFill>
                <a:latin typeface="Arial" charset="0"/>
                <a:cs typeface="Arial" charset="0"/>
              </a:rPr>
              <a:t>th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entry of the right sub-tree</a:t>
            </a:r>
          </a:p>
          <a:p>
            <a:pPr lvl="1"/>
            <a:endParaRPr lang="en-US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pic>
        <p:nvPicPr>
          <p:cNvPr id="80901" name="Picture 3" descr="C:\Users\dwharder\Desktop\e2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934990"/>
            <a:ext cx="878205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902" name="TextBox 1"/>
          <p:cNvSpPr txBox="1">
            <a:spLocks noChangeArrowheads="1"/>
          </p:cNvSpPr>
          <p:nvPr/>
        </p:nvSpPr>
        <p:spPr bwMode="auto">
          <a:xfrm>
            <a:off x="1147763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0</a:t>
            </a:r>
          </a:p>
        </p:txBody>
      </p:sp>
      <p:sp>
        <p:nvSpPr>
          <p:cNvPr id="80903" name="TextBox 6"/>
          <p:cNvSpPr txBox="1">
            <a:spLocks noChangeArrowheads="1"/>
          </p:cNvSpPr>
          <p:nvPr/>
        </p:nvSpPr>
        <p:spPr bwMode="auto">
          <a:xfrm>
            <a:off x="2314575" y="5742781"/>
            <a:ext cx="312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80904" name="TextBox 7"/>
          <p:cNvSpPr txBox="1">
            <a:spLocks noChangeArrowheads="1"/>
          </p:cNvSpPr>
          <p:nvPr/>
        </p:nvSpPr>
        <p:spPr bwMode="auto">
          <a:xfrm>
            <a:off x="2560638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80905" name="TextBox 8"/>
          <p:cNvSpPr txBox="1">
            <a:spLocks noChangeArrowheads="1"/>
          </p:cNvSpPr>
          <p:nvPr/>
        </p:nvSpPr>
        <p:spPr bwMode="auto">
          <a:xfrm>
            <a:off x="2876550" y="5733256"/>
            <a:ext cx="312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80906" name="TextBox 9"/>
          <p:cNvSpPr txBox="1">
            <a:spLocks noChangeArrowheads="1"/>
          </p:cNvSpPr>
          <p:nvPr/>
        </p:nvSpPr>
        <p:spPr bwMode="auto">
          <a:xfrm>
            <a:off x="3163888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80907" name="TextBox 10"/>
          <p:cNvSpPr txBox="1">
            <a:spLocks noChangeArrowheads="1"/>
          </p:cNvSpPr>
          <p:nvPr/>
        </p:nvSpPr>
        <p:spPr bwMode="auto">
          <a:xfrm>
            <a:off x="3452813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5</a:t>
            </a:r>
          </a:p>
        </p:txBody>
      </p:sp>
      <p:sp>
        <p:nvSpPr>
          <p:cNvPr id="80908" name="TextBox 11"/>
          <p:cNvSpPr txBox="1">
            <a:spLocks noChangeArrowheads="1"/>
          </p:cNvSpPr>
          <p:nvPr/>
        </p:nvSpPr>
        <p:spPr bwMode="auto">
          <a:xfrm>
            <a:off x="4041775" y="5733256"/>
            <a:ext cx="312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6</a:t>
            </a:r>
          </a:p>
        </p:txBody>
      </p:sp>
      <p:sp>
        <p:nvSpPr>
          <p:cNvPr id="80909" name="TextBox 12"/>
          <p:cNvSpPr txBox="1">
            <a:spLocks noChangeArrowheads="1"/>
          </p:cNvSpPr>
          <p:nvPr/>
        </p:nvSpPr>
        <p:spPr bwMode="auto">
          <a:xfrm>
            <a:off x="4632325" y="5734843"/>
            <a:ext cx="312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7</a:t>
            </a:r>
          </a:p>
        </p:txBody>
      </p:sp>
      <p:sp>
        <p:nvSpPr>
          <p:cNvPr id="80910" name="TextBox 13"/>
          <p:cNvSpPr txBox="1">
            <a:spLocks noChangeArrowheads="1"/>
          </p:cNvSpPr>
          <p:nvPr/>
        </p:nvSpPr>
        <p:spPr bwMode="auto">
          <a:xfrm>
            <a:off x="4862513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8</a:t>
            </a:r>
          </a:p>
        </p:txBody>
      </p:sp>
      <p:sp>
        <p:nvSpPr>
          <p:cNvPr id="80911" name="TextBox 14"/>
          <p:cNvSpPr txBox="1">
            <a:spLocks noChangeArrowheads="1"/>
          </p:cNvSpPr>
          <p:nvPr/>
        </p:nvSpPr>
        <p:spPr bwMode="auto">
          <a:xfrm>
            <a:off x="5192713" y="5733256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9</a:t>
            </a:r>
          </a:p>
        </p:txBody>
      </p:sp>
      <p:sp>
        <p:nvSpPr>
          <p:cNvPr id="80912" name="TextBox 15"/>
          <p:cNvSpPr txBox="1">
            <a:spLocks noChangeArrowheads="1"/>
          </p:cNvSpPr>
          <p:nvPr/>
        </p:nvSpPr>
        <p:spPr bwMode="auto">
          <a:xfrm>
            <a:off x="5756275" y="5733256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10</a:t>
            </a:r>
          </a:p>
        </p:txBody>
      </p:sp>
      <p:sp>
        <p:nvSpPr>
          <p:cNvPr id="80913" name="TextBox 16"/>
          <p:cNvSpPr txBox="1">
            <a:spLocks noChangeArrowheads="1"/>
          </p:cNvSpPr>
          <p:nvPr/>
        </p:nvSpPr>
        <p:spPr bwMode="auto">
          <a:xfrm>
            <a:off x="6042025" y="5733256"/>
            <a:ext cx="431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11</a:t>
            </a:r>
          </a:p>
        </p:txBody>
      </p:sp>
      <p:sp>
        <p:nvSpPr>
          <p:cNvPr id="80914" name="TextBox 17"/>
          <p:cNvSpPr txBox="1">
            <a:spLocks noChangeArrowheads="1"/>
          </p:cNvSpPr>
          <p:nvPr/>
        </p:nvSpPr>
        <p:spPr bwMode="auto">
          <a:xfrm>
            <a:off x="6329363" y="5742781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12</a:t>
            </a:r>
          </a:p>
        </p:txBody>
      </p:sp>
      <p:sp>
        <p:nvSpPr>
          <p:cNvPr id="80915" name="TextBox 18"/>
          <p:cNvSpPr txBox="1">
            <a:spLocks noChangeArrowheads="1"/>
          </p:cNvSpPr>
          <p:nvPr/>
        </p:nvSpPr>
        <p:spPr bwMode="auto">
          <a:xfrm>
            <a:off x="6923088" y="5733256"/>
            <a:ext cx="439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13</a:t>
            </a:r>
          </a:p>
        </p:txBody>
      </p:sp>
      <p:sp>
        <p:nvSpPr>
          <p:cNvPr id="80916" name="TextBox 19"/>
          <p:cNvSpPr txBox="1">
            <a:spLocks noChangeArrowheads="1"/>
          </p:cNvSpPr>
          <p:nvPr/>
        </p:nvSpPr>
        <p:spPr bwMode="auto">
          <a:xfrm>
            <a:off x="7502525" y="5733256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14</a:t>
            </a:r>
          </a:p>
        </p:txBody>
      </p:sp>
      <p:sp>
        <p:nvSpPr>
          <p:cNvPr id="80917" name="TextBox 20"/>
          <p:cNvSpPr txBox="1">
            <a:spLocks noChangeArrowheads="1"/>
          </p:cNvSpPr>
          <p:nvPr/>
        </p:nvSpPr>
        <p:spPr bwMode="auto">
          <a:xfrm>
            <a:off x="7770813" y="5733256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15</a:t>
            </a:r>
          </a:p>
        </p:txBody>
      </p:sp>
      <p:sp>
        <p:nvSpPr>
          <p:cNvPr id="80918" name="TextBox 21"/>
          <p:cNvSpPr txBox="1">
            <a:spLocks noChangeArrowheads="1"/>
          </p:cNvSpPr>
          <p:nvPr/>
        </p:nvSpPr>
        <p:spPr bwMode="auto">
          <a:xfrm>
            <a:off x="8039100" y="5733256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16</a:t>
            </a:r>
          </a:p>
        </p:txBody>
      </p:sp>
      <p:sp>
        <p:nvSpPr>
          <p:cNvPr id="80919" name="TextBox 22"/>
          <p:cNvSpPr txBox="1">
            <a:spLocks noChangeArrowheads="1"/>
          </p:cNvSpPr>
          <p:nvPr/>
        </p:nvSpPr>
        <p:spPr bwMode="auto">
          <a:xfrm>
            <a:off x="8636000" y="5733256"/>
            <a:ext cx="441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latin typeface="Times New Roman" pitchFamily="18" charset="0"/>
                <a:cs typeface="Times New Roman" pitchFamily="18" charset="0"/>
              </a:rPr>
              <a:t>17</a:t>
            </a:r>
          </a:p>
        </p:txBody>
      </p:sp>
      <p:sp>
        <p:nvSpPr>
          <p:cNvPr id="80920" name="TextBox 23"/>
          <p:cNvSpPr txBox="1">
            <a:spLocks noChangeArrowheads="1"/>
          </p:cNvSpPr>
          <p:nvPr/>
        </p:nvSpPr>
        <p:spPr bwMode="auto">
          <a:xfrm>
            <a:off x="2051050" y="3908003"/>
            <a:ext cx="3381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7</a:t>
            </a:r>
          </a:p>
        </p:txBody>
      </p:sp>
      <p:sp>
        <p:nvSpPr>
          <p:cNvPr id="80921" name="TextBox 24"/>
          <p:cNvSpPr txBox="1">
            <a:spLocks noChangeArrowheads="1"/>
          </p:cNvSpPr>
          <p:nvPr/>
        </p:nvSpPr>
        <p:spPr bwMode="auto">
          <a:xfrm>
            <a:off x="7391400" y="3934990"/>
            <a:ext cx="4921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10</a:t>
            </a:r>
          </a:p>
        </p:txBody>
      </p:sp>
      <p:sp>
        <p:nvSpPr>
          <p:cNvPr id="80922" name="TextBox 25"/>
          <p:cNvSpPr txBox="1">
            <a:spLocks noChangeArrowheads="1"/>
          </p:cNvSpPr>
          <p:nvPr/>
        </p:nvSpPr>
        <p:spPr bwMode="auto">
          <a:xfrm>
            <a:off x="4219575" y="3411115"/>
            <a:ext cx="5445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18</a:t>
            </a:r>
          </a:p>
        </p:txBody>
      </p:sp>
      <p:sp>
        <p:nvSpPr>
          <p:cNvPr id="80923" name="TextBox 26"/>
          <p:cNvSpPr txBox="1">
            <a:spLocks noChangeArrowheads="1"/>
          </p:cNvSpPr>
          <p:nvPr/>
        </p:nvSpPr>
        <p:spPr bwMode="auto">
          <a:xfrm>
            <a:off x="971550" y="4212803"/>
            <a:ext cx="312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80924" name="TextBox 27"/>
          <p:cNvSpPr txBox="1">
            <a:spLocks noChangeArrowheads="1"/>
          </p:cNvSpPr>
          <p:nvPr/>
        </p:nvSpPr>
        <p:spPr bwMode="auto">
          <a:xfrm>
            <a:off x="5580063" y="4284240"/>
            <a:ext cx="3127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sz="20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5</a:t>
            </a:r>
          </a:p>
        </p:txBody>
      </p:sp>
      <p:pic>
        <p:nvPicPr>
          <p:cNvPr id="80925" name="Picture 80924" descr="tem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25540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latin typeface="Arial" charset="0"/>
                <a:cs typeface="Arial" charset="0"/>
              </a:rPr>
              <a:t>th</a:t>
            </a:r>
            <a:r>
              <a:rPr lang="en-US" altLang="en-US" dirty="0">
                <a:latin typeface="Arial" charset="0"/>
                <a:cs typeface="Arial" charset="0"/>
              </a:rPr>
              <a:t> Object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Type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Binary_search_tree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&lt;Type&gt;::at(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k )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return ( k &lt; 0 || k &gt;= size() ) ? </a:t>
            </a:r>
            <a:r>
              <a:rPr lang="en-US" altLang="en-US" sz="1600" dirty="0" err="1">
                <a:solidFill>
                  <a:prstClr val="black"/>
                </a:solidFill>
                <a:latin typeface="Consolas" pitchFamily="49" charset="0"/>
                <a:cs typeface="Arial" charset="0"/>
              </a:rPr>
              <a:t>nullptr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: root()-&gt;at( k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               // Need to go from 0, ..., n - 1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altLang="en-US" sz="16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Type&gt;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Type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Binary_search_node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&lt;Type&gt;::at(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k ) </a:t>
            </a:r>
            <a:r>
              <a:rPr lang="en-US" alt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if ( left()-&gt;size() == k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  return retrieve();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} else if ( left()-&gt;size() &gt; k )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  return left()-&gt;at( k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} else {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     return right()-&gt;at( k - left()-&gt;size() – 1 );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     }</a:t>
            </a:r>
          </a:p>
          <a:p>
            <a:pPr>
              <a:buFontTx/>
              <a:buNone/>
            </a:pPr>
            <a:r>
              <a:rPr lang="en-US" altLang="en-US" sz="1600" dirty="0">
                <a:latin typeface="Consolas" pitchFamily="49" charset="0"/>
                <a:cs typeface="Consolas" pitchFamily="49" charset="0"/>
              </a:rPr>
              <a:t>}</a:t>
            </a:r>
            <a:endParaRPr lang="en-US" altLang="en-US" sz="1400" dirty="0">
              <a:latin typeface="Courier New" pitchFamily="49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88078" y="5756831"/>
            <a:ext cx="469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(Here I do not check for </a:t>
            </a:r>
            <a:r>
              <a:rPr lang="en-US" altLang="zh-CN" dirty="0" err="1"/>
              <a:t>nullptr</a:t>
            </a:r>
            <a:r>
              <a:rPr lang="en-US" altLang="zh-CN" dirty="0"/>
              <a:t> for simplicity)</a:t>
            </a:r>
            <a:endParaRPr lang="zh-CN" altLang="en-US" dirty="0"/>
          </a:p>
        </p:txBody>
      </p:sp>
      <p:pic>
        <p:nvPicPr>
          <p:cNvPr id="81924" name="Picture 81923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0976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latin typeface="Arial" charset="0"/>
                <a:cs typeface="Arial" charset="0"/>
              </a:rPr>
              <a:t>th</a:t>
            </a:r>
            <a:r>
              <a:rPr lang="en-US" altLang="en-US" dirty="0">
                <a:latin typeface="Arial" charset="0"/>
                <a:cs typeface="Arial" charset="0"/>
              </a:rPr>
              <a:t> Object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This requires that </a:t>
            </a:r>
            <a:r>
              <a:rPr lang="en-CA" alt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size()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returns in </a:t>
            </a:r>
            <a:r>
              <a:rPr lang="en-CA" altLang="en-US" dirty="0">
                <a:solidFill>
                  <a:srgbClr val="000000"/>
                </a:solidFill>
                <a:latin typeface="Symbol" panose="05050102010706020507" pitchFamily="18" charset="2"/>
                <a:cs typeface="Arial" charset="0"/>
              </a:rPr>
              <a:t>Q</a:t>
            </a:r>
            <a:r>
              <a:rPr lang="en-CA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time</a:t>
            </a:r>
            <a:endParaRPr lang="en-CA" altLang="en-US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We must have a member variable</a:t>
            </a:r>
          </a:p>
          <a:p>
            <a:pPr marL="914400" lvl="2" indent="0">
              <a:buNone/>
            </a:pPr>
            <a:r>
              <a:rPr lang="en-CA" alt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CA" alt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CA" alt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tree_size</a:t>
            </a:r>
            <a:r>
              <a:rPr lang="en-CA" alt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714375" lvl="1" indent="-257175"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which stores the number of descendants of this node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This requires </a:t>
            </a:r>
            <a:r>
              <a:rPr lang="en-CA" altLang="en-US" dirty="0">
                <a:solidFill>
                  <a:srgbClr val="000000"/>
                </a:solidFill>
                <a:latin typeface="Symbol" panose="05050102010706020507" pitchFamily="18" charset="2"/>
                <a:cs typeface="Arial" charset="0"/>
              </a:rPr>
              <a:t>Q</a:t>
            </a:r>
            <a:r>
              <a:rPr lang="en-CA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CA" altLang="en-US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additional memory</a:t>
            </a:r>
          </a:p>
        </p:txBody>
      </p:sp>
      <p:pic>
        <p:nvPicPr>
          <p:cNvPr id="82948" name="Picture 8294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16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Definition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>
                <a:latin typeface="Arial" charset="0"/>
                <a:cs typeface="Arial" charset="0"/>
              </a:rPr>
              <a:t>	Thus, we define a non-empty binary search tree as a binary tree with the following properties: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left sub-tree (if any) is a binary search tree and all elements are less than the root element, and</a:t>
            </a:r>
          </a:p>
          <a:p>
            <a:pPr lvl="1"/>
            <a:r>
              <a:rPr lang="en-US" altLang="en-US" dirty="0">
                <a:latin typeface="Arial" charset="0"/>
                <a:cs typeface="Arial" charset="0"/>
              </a:rPr>
              <a:t>The right sub-tree (if any) is a binary search tree and all elements are greater than the root element</a:t>
            </a:r>
          </a:p>
        </p:txBody>
      </p:sp>
      <p:pic>
        <p:nvPicPr>
          <p:cNvPr id="12292" name="Picture 1229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2990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latin typeface="Arial" charset="0"/>
                <a:cs typeface="Arial" charset="0"/>
              </a:rPr>
              <a:t>th</a:t>
            </a:r>
            <a:r>
              <a:rPr lang="en-US" altLang="en-US" dirty="0">
                <a:latin typeface="Arial" charset="0"/>
                <a:cs typeface="Arial" charset="0"/>
              </a:rPr>
              <a:t> Object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35280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We must now update </a:t>
            </a:r>
            <a:r>
              <a:rPr lang="en-CA" alt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insert(…)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and </a:t>
            </a:r>
            <a:r>
              <a:rPr lang="en-CA" alt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erase(…)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to update it</a:t>
            </a:r>
            <a:endParaRPr lang="en-CA" altLang="en-US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bool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&lt;Type&gt;::insert( Type const &amp;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,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                       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*&amp;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 ) {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if ( empty() ) {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ptr_to_this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= new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Binary_search_node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&lt;Type&gt;(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return true;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&lt; retrieve() ) {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return  left()-&gt;insert(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, 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left_tree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 ? ++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tree_size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: false;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} else if (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&gt; retrieve() ) {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return right()-&gt;insert(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obj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, 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right_tree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) ? ++</a:t>
            </a:r>
            <a:r>
              <a:rPr lang="en-US" altLang="en-US" sz="1400" dirty="0" err="1">
                <a:latin typeface="Consolas" pitchFamily="49" charset="0"/>
                <a:cs typeface="Arial" charset="0"/>
              </a:rPr>
              <a:t>tree_size</a:t>
            </a:r>
            <a:r>
              <a:rPr lang="en-US" altLang="en-US" sz="1400" dirty="0">
                <a:latin typeface="Consolas" pitchFamily="49" charset="0"/>
                <a:cs typeface="Arial" charset="0"/>
              </a:rPr>
              <a:t> : false;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} else {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    return false;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    } </a:t>
            </a:r>
          </a:p>
          <a:p>
            <a:pPr lvl="1">
              <a:buFontTx/>
              <a:buNone/>
            </a:pPr>
            <a:r>
              <a:rPr lang="en-US" altLang="en-US" sz="1400" dirty="0">
                <a:latin typeface="Consolas" pitchFamily="49" charset="0"/>
                <a:cs typeface="Arial" charset="0"/>
              </a:rPr>
              <a:t>}</a:t>
            </a:r>
          </a:p>
          <a:p>
            <a:pPr marL="457200" lvl="1" indent="0">
              <a:buNone/>
            </a:pPr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lvl="1"/>
            <a:endParaRPr lang="en-CA" altLang="en-US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6048999" y="3512731"/>
            <a:ext cx="1224136" cy="12961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1763687" y="5805264"/>
            <a:ext cx="7199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Clever trick:  in C and C++, any non-zero value is interpreted as true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796136" y="4725144"/>
            <a:ext cx="576064" cy="108012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948" name="Picture 8294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53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Summary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Abstract Sorted Lists</a:t>
            </a:r>
          </a:p>
          <a:p>
            <a:pPr lvl="1"/>
            <a:r>
              <a:rPr lang="en-US" altLang="en-US" dirty="0"/>
              <a:t>Problems using arrays and linked lists</a:t>
            </a:r>
          </a:p>
          <a:p>
            <a:r>
              <a:rPr lang="en-US" altLang="en-US" dirty="0"/>
              <a:t>Binary search tree</a:t>
            </a:r>
          </a:p>
          <a:p>
            <a:pPr lvl="1"/>
            <a:r>
              <a:rPr lang="en-US" altLang="en-US" dirty="0"/>
              <a:t>Definition</a:t>
            </a:r>
          </a:p>
          <a:p>
            <a:pPr lvl="1"/>
            <a:r>
              <a:rPr lang="en-US" altLang="en-US" dirty="0"/>
              <a:t>Implementation of:</a:t>
            </a:r>
          </a:p>
          <a:p>
            <a:pPr lvl="2"/>
            <a:r>
              <a:rPr lang="en-US" altLang="en-US" dirty="0"/>
              <a:t>Front, back, insert, erase</a:t>
            </a:r>
          </a:p>
          <a:p>
            <a:pPr lvl="2"/>
            <a:r>
              <a:rPr lang="en-US" altLang="en-US" dirty="0"/>
              <a:t>Previous smaller and next larger objects</a:t>
            </a:r>
          </a:p>
          <a:p>
            <a:pPr lvl="2"/>
            <a:r>
              <a:rPr lang="en-US" altLang="en-US" dirty="0">
                <a:latin typeface="Arial" charset="0"/>
                <a:cs typeface="Arial" charset="0"/>
              </a:rPr>
              <a:t>Finding the </a:t>
            </a:r>
            <a:r>
              <a:rPr lang="en-US" altLang="en-US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baseline="30000" dirty="0">
                <a:latin typeface="Arial" charset="0"/>
                <a:cs typeface="Arial" charset="0"/>
              </a:rPr>
              <a:t>th</a:t>
            </a:r>
            <a:r>
              <a:rPr lang="en-US" altLang="en-US" dirty="0">
                <a:latin typeface="Arial" charset="0"/>
                <a:cs typeface="Arial" charset="0"/>
              </a:rPr>
              <a:t> Object</a:t>
            </a:r>
            <a:endParaRPr lang="en-US" altLang="en-US" dirty="0"/>
          </a:p>
          <a:p>
            <a:pPr lvl="2"/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83972" name="Picture 83971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657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Run Time on BST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Almost all of the relevant operations on a binary search tree are 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If the tree is </a:t>
            </a:r>
            <a:r>
              <a:rPr lang="en-CA" altLang="en-US" i="1" dirty="0">
                <a:solidFill>
                  <a:srgbClr val="000000"/>
                </a:solidFill>
                <a:latin typeface="Arial" charset="0"/>
                <a:cs typeface="Arial" charset="0"/>
              </a:rPr>
              <a:t>close 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to a linked list, the run times is 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2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Insert 1, 2, 3, 4, 5, 6, 7, ..., 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 into a empty binary search tree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The best we can do is if the tree is perfect:</a:t>
            </a:r>
            <a:r>
              <a:rPr lang="en-CA" altLang="en-US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O(</a:t>
            </a:r>
            <a:r>
              <a:rPr lang="en-CA" altLang="en-US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))</a:t>
            </a:r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Our goal will be to find tree structures where we can maintain a height of </a:t>
            </a:r>
            <a:r>
              <a:rPr lang="en-CA" altLang="en-US" dirty="0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Q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CA" altLang="en-US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ln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))</a:t>
            </a:r>
          </a:p>
          <a:p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Solution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AVL trees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Red-black trees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B trees, B+ trees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Splay trees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More…</a:t>
            </a:r>
          </a:p>
          <a:p>
            <a:pPr>
              <a:buFont typeface="Arial" charset="0"/>
              <a:buNone/>
            </a:pPr>
            <a:r>
              <a:rPr lang="en-CA" alt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	All of which ensure that the height remains </a:t>
            </a:r>
            <a:r>
              <a:rPr lang="en-CA" altLang="en-US" dirty="0">
                <a:solidFill>
                  <a:srgbClr val="000000"/>
                </a:solidFill>
                <a:latin typeface="Symbol" pitchFamily="18" charset="2"/>
                <a:cs typeface="Times New Roman" pitchFamily="18" charset="0"/>
              </a:rPr>
              <a:t>Q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(ln(</a:t>
            </a:r>
            <a:r>
              <a:rPr lang="en-CA" altLang="en-US" i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CA" altLang="en-US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))</a:t>
            </a:r>
            <a:endParaRPr lang="en-CA" alt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pic>
        <p:nvPicPr>
          <p:cNvPr id="82948" name="Picture 82947" descr="tem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0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Arial" charset="0"/>
                <a:cs typeface="Arial" charset="0"/>
              </a:rPr>
              <a:t>Examples</a:t>
            </a:r>
          </a:p>
        </p:txBody>
      </p:sp>
      <p:pic>
        <p:nvPicPr>
          <p:cNvPr id="13316" name="Picture 6" descr="C:\Users\dwharder\Desktop\aa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838" y="1772816"/>
            <a:ext cx="4173537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7" descr="C:\Users\dwharder\Desktop\aa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75" y="3970685"/>
            <a:ext cx="8137525" cy="190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8" name="Picture 8" descr="C:\Users\dwharder\Desktop\aa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38" y="1772816"/>
            <a:ext cx="4037012" cy="190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9" name="Picture 13318" descr="temp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2440" y="-2560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6537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11955</TotalTime>
  <Words>4543</Words>
  <Application>Microsoft Macintosh PowerPoint</Application>
  <PresentationFormat>On-screen Show (4:3)</PresentationFormat>
  <Paragraphs>686</Paragraphs>
  <Slides>82</Slides>
  <Notes>81</Notes>
  <HiddenSlides>25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9" baseType="lpstr">
      <vt:lpstr>Arial</vt:lpstr>
      <vt:lpstr>Calibri</vt:lpstr>
      <vt:lpstr>Consolas</vt:lpstr>
      <vt:lpstr>Courier New</vt:lpstr>
      <vt:lpstr>Symbol</vt:lpstr>
      <vt:lpstr>Times New Roman</vt:lpstr>
      <vt:lpstr>Custom Design</vt:lpstr>
      <vt:lpstr>CS101 Data Structures</vt:lpstr>
      <vt:lpstr>Outline</vt:lpstr>
      <vt:lpstr>Outline</vt:lpstr>
      <vt:lpstr>Sorted List ADT</vt:lpstr>
      <vt:lpstr>Sorted List ADT</vt:lpstr>
      <vt:lpstr>Implementation</vt:lpstr>
      <vt:lpstr>Binary Search Trees</vt:lpstr>
      <vt:lpstr>Definition</vt:lpstr>
      <vt:lpstr>Examples</vt:lpstr>
      <vt:lpstr>Search</vt:lpstr>
      <vt:lpstr>Worst case</vt:lpstr>
      <vt:lpstr>Examples</vt:lpstr>
      <vt:lpstr>Duplicate Elements</vt:lpstr>
      <vt:lpstr>Implementation</vt:lpstr>
      <vt:lpstr>Implementation</vt:lpstr>
      <vt:lpstr>Implementation</vt:lpstr>
      <vt:lpstr>Implementation</vt:lpstr>
      <vt:lpstr>Constructor</vt:lpstr>
      <vt:lpstr>Inherited Member Functions</vt:lpstr>
      <vt:lpstr>left(), right()</vt:lpstr>
      <vt:lpstr>Finding the Minimum Object</vt:lpstr>
      <vt:lpstr>Finding the Maximum Object</vt:lpstr>
      <vt:lpstr>Find</vt:lpstr>
      <vt:lpstr>Find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Insert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Erase</vt:lpstr>
      <vt:lpstr>Binary Search Tree</vt:lpstr>
      <vt:lpstr>Implementation</vt:lpstr>
      <vt:lpstr>Constructor, Destructor, and Clear</vt:lpstr>
      <vt:lpstr>Constructor, Destructor, and Clear</vt:lpstr>
      <vt:lpstr>Empty, Size, Height and Count</vt:lpstr>
      <vt:lpstr>Front and Back</vt:lpstr>
      <vt:lpstr>Insert and Erase</vt:lpstr>
      <vt:lpstr>Other Relation-based Operations</vt:lpstr>
      <vt:lpstr>Previous and Next Objects</vt:lpstr>
      <vt:lpstr>Previous and Next Objects</vt:lpstr>
      <vt:lpstr>Previous and Next Objects</vt:lpstr>
      <vt:lpstr>Previous and Next Objects</vt:lpstr>
      <vt:lpstr>Previous and Next Objects</vt:lpstr>
      <vt:lpstr>Finding the kth Object</vt:lpstr>
      <vt:lpstr>Finding the kth Object</vt:lpstr>
      <vt:lpstr>Finding the kth Object</vt:lpstr>
      <vt:lpstr>Finding the kth Object</vt:lpstr>
      <vt:lpstr>Summary</vt:lpstr>
      <vt:lpstr>Run Time on BST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hongjiang wei</cp:lastModifiedBy>
  <cp:revision>500</cp:revision>
  <dcterms:created xsi:type="dcterms:W3CDTF">2009-09-11T23:00:44Z</dcterms:created>
  <dcterms:modified xsi:type="dcterms:W3CDTF">2023-11-14T14:03:32Z</dcterms:modified>
</cp:coreProperties>
</file>